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D30D90-3D5D-0A45-A46E-556612C22D42}" v="13" dt="2026-03-27T08:47:07.0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84"/>
    <p:restoredTop sz="94558"/>
  </p:normalViewPr>
  <p:slideViewPr>
    <p:cSldViewPr snapToGrid="0" snapToObjects="1">
      <p:cViewPr varScale="1">
        <p:scale>
          <a:sx n="143" d="100"/>
          <a:sy n="143" d="100"/>
        </p:scale>
        <p:origin x="59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Alain Pedetti" userId="3b031e41b2ba0807" providerId="LiveId" clId="{AB2958B0-FB8B-5116-8CB3-6BF13686B73E}"/>
    <pc:docChg chg="undo custSel addSld delSld modSld modShowInfo">
      <pc:chgData name="Eric Alain Pedetti" userId="3b031e41b2ba0807" providerId="LiveId" clId="{AB2958B0-FB8B-5116-8CB3-6BF13686B73E}" dt="2026-03-27T08:49:26.561" v="63" actId="478"/>
      <pc:docMkLst>
        <pc:docMk/>
      </pc:docMkLst>
      <pc:sldChg chg="addSp delSp modSp mod modTransition delAnim">
        <pc:chgData name="Eric Alain Pedetti" userId="3b031e41b2ba0807" providerId="LiveId" clId="{AB2958B0-FB8B-5116-8CB3-6BF13686B73E}" dt="2026-03-27T08:46:50.042" v="55"/>
        <pc:sldMkLst>
          <pc:docMk/>
          <pc:sldMk cId="0" sldId="256"/>
        </pc:sldMkLst>
        <pc:picChg chg="add del mod">
          <ac:chgData name="Eric Alain Pedetti" userId="3b031e41b2ba0807" providerId="LiveId" clId="{AB2958B0-FB8B-5116-8CB3-6BF13686B73E}" dt="2026-03-27T08:46:47.753" v="54" actId="478"/>
          <ac:picMkLst>
            <pc:docMk/>
            <pc:sldMk cId="0" sldId="256"/>
            <ac:picMk id="14" creationId="{B2ECAA1C-2CAE-D8A5-13DC-B14ED1639996}"/>
          </ac:picMkLst>
        </pc:picChg>
        <pc:picChg chg="add del mod">
          <ac:chgData name="Eric Alain Pedetti" userId="3b031e41b2ba0807" providerId="LiveId" clId="{AB2958B0-FB8B-5116-8CB3-6BF13686B73E}" dt="2026-03-27T08:45:00.565" v="25" actId="478"/>
          <ac:picMkLst>
            <pc:docMk/>
            <pc:sldMk cId="0" sldId="256"/>
            <ac:picMk id="15" creationId="{4F26AD3A-838D-C372-AC69-8C58F92AEC5F}"/>
          </ac:picMkLst>
        </pc:picChg>
        <pc:picChg chg="add mod">
          <ac:chgData name="Eric Alain Pedetti" userId="3b031e41b2ba0807" providerId="LiveId" clId="{AB2958B0-FB8B-5116-8CB3-6BF13686B73E}" dt="2026-03-27T08:46:50.042" v="55"/>
          <ac:picMkLst>
            <pc:docMk/>
            <pc:sldMk cId="0" sldId="256"/>
            <ac:picMk id="16" creationId="{27EA19FE-4159-0E3C-9011-A17AC3BD8A28}"/>
          </ac:picMkLst>
        </pc:picChg>
        <pc:picChg chg="del">
          <ac:chgData name="Eric Alain Pedetti" userId="3b031e41b2ba0807" providerId="LiveId" clId="{AB2958B0-FB8B-5116-8CB3-6BF13686B73E}" dt="2026-03-27T08:36:22.023" v="1" actId="478"/>
          <ac:picMkLst>
            <pc:docMk/>
            <pc:sldMk cId="0" sldId="256"/>
            <ac:picMk id="17" creationId="{AF339884-9F88-53ED-C167-F5B7B6CCA2F0}"/>
          </ac:picMkLst>
        </pc:picChg>
      </pc:sldChg>
      <pc:sldChg chg="addSp delSp modSp add del mod modTransition delAnim">
        <pc:chgData name="Eric Alain Pedetti" userId="3b031e41b2ba0807" providerId="LiveId" clId="{AB2958B0-FB8B-5116-8CB3-6BF13686B73E}" dt="2026-03-27T08:46:44.035" v="53"/>
        <pc:sldMkLst>
          <pc:docMk/>
          <pc:sldMk cId="0" sldId="257"/>
        </pc:sldMkLst>
        <pc:picChg chg="add del mod">
          <ac:chgData name="Eric Alain Pedetti" userId="3b031e41b2ba0807" providerId="LiveId" clId="{AB2958B0-FB8B-5116-8CB3-6BF13686B73E}" dt="2026-03-27T08:46:43.050" v="52" actId="478"/>
          <ac:picMkLst>
            <pc:docMk/>
            <pc:sldMk cId="0" sldId="257"/>
            <ac:picMk id="22" creationId="{FCD614AD-4B37-A14D-6A57-C6235FD20AA3}"/>
          </ac:picMkLst>
        </pc:picChg>
        <pc:picChg chg="add mod">
          <ac:chgData name="Eric Alain Pedetti" userId="3b031e41b2ba0807" providerId="LiveId" clId="{AB2958B0-FB8B-5116-8CB3-6BF13686B73E}" dt="2026-03-27T08:46:44.035" v="53"/>
          <ac:picMkLst>
            <pc:docMk/>
            <pc:sldMk cId="0" sldId="257"/>
            <ac:picMk id="23" creationId="{10657AC7-E649-DAF6-29C7-98B3C1270513}"/>
          </ac:picMkLst>
        </pc:picChg>
        <pc:picChg chg="del">
          <ac:chgData name="Eric Alain Pedetti" userId="3b031e41b2ba0807" providerId="LiveId" clId="{AB2958B0-FB8B-5116-8CB3-6BF13686B73E}" dt="2026-03-27T08:36:28.378" v="4" actId="478"/>
          <ac:picMkLst>
            <pc:docMk/>
            <pc:sldMk cId="0" sldId="257"/>
            <ac:picMk id="25" creationId="{01B9AAB3-6950-7168-B263-B7197A4CAF27}"/>
          </ac:picMkLst>
        </pc:picChg>
      </pc:sldChg>
      <pc:sldChg chg="addSp delSp modSp mod modTransition delAnim">
        <pc:chgData name="Eric Alain Pedetti" userId="3b031e41b2ba0807" providerId="LiveId" clId="{AB2958B0-FB8B-5116-8CB3-6BF13686B73E}" dt="2026-03-27T08:46:36.459" v="51"/>
        <pc:sldMkLst>
          <pc:docMk/>
          <pc:sldMk cId="0" sldId="258"/>
        </pc:sldMkLst>
        <pc:spChg chg="add del mod">
          <ac:chgData name="Eric Alain Pedetti" userId="3b031e41b2ba0807" providerId="LiveId" clId="{AB2958B0-FB8B-5116-8CB3-6BF13686B73E}" dt="2026-03-27T08:46:15.829" v="47"/>
          <ac:spMkLst>
            <pc:docMk/>
            <pc:sldMk cId="0" sldId="258"/>
            <ac:spMk id="24" creationId="{00C2067A-54C3-49A6-4EDE-50C21FD3FC6E}"/>
          </ac:spMkLst>
        </pc:spChg>
        <pc:picChg chg="add del mod">
          <ac:chgData name="Eric Alain Pedetti" userId="3b031e41b2ba0807" providerId="LiveId" clId="{AB2958B0-FB8B-5116-8CB3-6BF13686B73E}" dt="2026-03-27T08:46:35.545" v="50" actId="478"/>
          <ac:picMkLst>
            <pc:docMk/>
            <pc:sldMk cId="0" sldId="258"/>
            <ac:picMk id="23" creationId="{E948E3EB-545F-5649-7EB4-FD49CFCE53A2}"/>
          </ac:picMkLst>
        </pc:picChg>
        <pc:picChg chg="del">
          <ac:chgData name="Eric Alain Pedetti" userId="3b031e41b2ba0807" providerId="LiveId" clId="{AB2958B0-FB8B-5116-8CB3-6BF13686B73E}" dt="2026-03-27T08:36:31.006" v="5" actId="478"/>
          <ac:picMkLst>
            <pc:docMk/>
            <pc:sldMk cId="0" sldId="258"/>
            <ac:picMk id="24" creationId="{D6A4777A-0F41-59FD-7074-D30DF6A7A2D1}"/>
          </ac:picMkLst>
        </pc:picChg>
        <pc:picChg chg="add mod">
          <ac:chgData name="Eric Alain Pedetti" userId="3b031e41b2ba0807" providerId="LiveId" clId="{AB2958B0-FB8B-5116-8CB3-6BF13686B73E}" dt="2026-03-27T08:46:36.459" v="51"/>
          <ac:picMkLst>
            <pc:docMk/>
            <pc:sldMk cId="0" sldId="258"/>
            <ac:picMk id="25" creationId="{8EC87E04-6936-F5A6-9439-78215DB605A6}"/>
          </ac:picMkLst>
        </pc:picChg>
      </pc:sldChg>
      <pc:sldChg chg="addSp delSp modSp mod modTransition delAnim">
        <pc:chgData name="Eric Alain Pedetti" userId="3b031e41b2ba0807" providerId="LiveId" clId="{AB2958B0-FB8B-5116-8CB3-6BF13686B73E}" dt="2026-03-27T08:46:29.487" v="49" actId="1076"/>
        <pc:sldMkLst>
          <pc:docMk/>
          <pc:sldMk cId="0" sldId="259"/>
        </pc:sldMkLst>
        <pc:picChg chg="add mod">
          <ac:chgData name="Eric Alain Pedetti" userId="3b031e41b2ba0807" providerId="LiveId" clId="{AB2958B0-FB8B-5116-8CB3-6BF13686B73E}" dt="2026-03-27T08:46:29.487" v="49" actId="1076"/>
          <ac:picMkLst>
            <pc:docMk/>
            <pc:sldMk cId="0" sldId="259"/>
            <ac:picMk id="44" creationId="{CEDC1D01-0B26-272D-464A-1A6EA9C8F525}"/>
          </ac:picMkLst>
        </pc:picChg>
        <pc:picChg chg="del">
          <ac:chgData name="Eric Alain Pedetti" userId="3b031e41b2ba0807" providerId="LiveId" clId="{AB2958B0-FB8B-5116-8CB3-6BF13686B73E}" dt="2026-03-27T08:36:18.799" v="0" actId="478"/>
          <ac:picMkLst>
            <pc:docMk/>
            <pc:sldMk cId="0" sldId="259"/>
            <ac:picMk id="45" creationId="{553D0FC6-EA25-D151-7E99-D7865F3A3301}"/>
          </ac:picMkLst>
        </pc:picChg>
      </pc:sldChg>
      <pc:sldChg chg="addSp delSp modSp mod modTransition delAnim">
        <pc:chgData name="Eric Alain Pedetti" userId="3b031e41b2ba0807" providerId="LiveId" clId="{AB2958B0-FB8B-5116-8CB3-6BF13686B73E}" dt="2026-03-27T08:46:55.469" v="56"/>
        <pc:sldMkLst>
          <pc:docMk/>
          <pc:sldMk cId="0" sldId="260"/>
        </pc:sldMkLst>
        <pc:picChg chg="add mod">
          <ac:chgData name="Eric Alain Pedetti" userId="3b031e41b2ba0807" providerId="LiveId" clId="{AB2958B0-FB8B-5116-8CB3-6BF13686B73E}" dt="2026-03-27T08:46:55.469" v="56"/>
          <ac:picMkLst>
            <pc:docMk/>
            <pc:sldMk cId="0" sldId="260"/>
            <ac:picMk id="34" creationId="{EC250C38-35A5-8835-7C29-DB35DDC913BB}"/>
          </ac:picMkLst>
        </pc:picChg>
        <pc:picChg chg="del">
          <ac:chgData name="Eric Alain Pedetti" userId="3b031e41b2ba0807" providerId="LiveId" clId="{AB2958B0-FB8B-5116-8CB3-6BF13686B73E}" dt="2026-03-27T08:36:34.828" v="6" actId="478"/>
          <ac:picMkLst>
            <pc:docMk/>
            <pc:sldMk cId="0" sldId="260"/>
            <ac:picMk id="35" creationId="{FAAFCC75-3017-0A51-5C2F-7A2DEEDACA40}"/>
          </ac:picMkLst>
        </pc:picChg>
      </pc:sldChg>
      <pc:sldChg chg="addSp delSp modSp mod modTransition delAnim">
        <pc:chgData name="Eric Alain Pedetti" userId="3b031e41b2ba0807" providerId="LiveId" clId="{AB2958B0-FB8B-5116-8CB3-6BF13686B73E}" dt="2026-03-27T08:46:58.314" v="57"/>
        <pc:sldMkLst>
          <pc:docMk/>
          <pc:sldMk cId="0" sldId="261"/>
        </pc:sldMkLst>
        <pc:picChg chg="add mod">
          <ac:chgData name="Eric Alain Pedetti" userId="3b031e41b2ba0807" providerId="LiveId" clId="{AB2958B0-FB8B-5116-8CB3-6BF13686B73E}" dt="2026-03-27T08:46:58.314" v="57"/>
          <ac:picMkLst>
            <pc:docMk/>
            <pc:sldMk cId="0" sldId="261"/>
            <ac:picMk id="43" creationId="{004F7650-DD4D-E09D-555F-E8325C154D20}"/>
          </ac:picMkLst>
        </pc:picChg>
        <pc:picChg chg="del">
          <ac:chgData name="Eric Alain Pedetti" userId="3b031e41b2ba0807" providerId="LiveId" clId="{AB2958B0-FB8B-5116-8CB3-6BF13686B73E}" dt="2026-03-27T08:36:37.476" v="7" actId="478"/>
          <ac:picMkLst>
            <pc:docMk/>
            <pc:sldMk cId="0" sldId="261"/>
            <ac:picMk id="44" creationId="{AEE1F54B-2C80-1B52-B64D-A81F1F15EA98}"/>
          </ac:picMkLst>
        </pc:picChg>
      </pc:sldChg>
      <pc:sldChg chg="addSp delSp modSp mod modTransition delAnim">
        <pc:chgData name="Eric Alain Pedetti" userId="3b031e41b2ba0807" providerId="LiveId" clId="{AB2958B0-FB8B-5116-8CB3-6BF13686B73E}" dt="2026-03-27T08:47:01.451" v="58"/>
        <pc:sldMkLst>
          <pc:docMk/>
          <pc:sldMk cId="0" sldId="262"/>
        </pc:sldMkLst>
        <pc:picChg chg="add mod">
          <ac:chgData name="Eric Alain Pedetti" userId="3b031e41b2ba0807" providerId="LiveId" clId="{AB2958B0-FB8B-5116-8CB3-6BF13686B73E}" dt="2026-03-27T08:47:01.451" v="58"/>
          <ac:picMkLst>
            <pc:docMk/>
            <pc:sldMk cId="0" sldId="262"/>
            <ac:picMk id="25" creationId="{9993CC1E-2ABC-9864-8BA0-337E313D6587}"/>
          </ac:picMkLst>
        </pc:picChg>
        <pc:picChg chg="del">
          <ac:chgData name="Eric Alain Pedetti" userId="3b031e41b2ba0807" providerId="LiveId" clId="{AB2958B0-FB8B-5116-8CB3-6BF13686B73E}" dt="2026-03-27T08:36:41.559" v="8" actId="478"/>
          <ac:picMkLst>
            <pc:docMk/>
            <pc:sldMk cId="0" sldId="262"/>
            <ac:picMk id="26" creationId="{5687B350-F6C1-DED1-D381-69E9E1E357A7}"/>
          </ac:picMkLst>
        </pc:picChg>
      </pc:sldChg>
      <pc:sldChg chg="addSp delSp modSp mod modTransition delAnim">
        <pc:chgData name="Eric Alain Pedetti" userId="3b031e41b2ba0807" providerId="LiveId" clId="{AB2958B0-FB8B-5116-8CB3-6BF13686B73E}" dt="2026-03-27T08:47:04.314" v="59"/>
        <pc:sldMkLst>
          <pc:docMk/>
          <pc:sldMk cId="0" sldId="263"/>
        </pc:sldMkLst>
        <pc:picChg chg="add mod">
          <ac:chgData name="Eric Alain Pedetti" userId="3b031e41b2ba0807" providerId="LiveId" clId="{AB2958B0-FB8B-5116-8CB3-6BF13686B73E}" dt="2026-03-27T08:47:04.314" v="59"/>
          <ac:picMkLst>
            <pc:docMk/>
            <pc:sldMk cId="0" sldId="263"/>
            <ac:picMk id="28" creationId="{4F1F98F3-7E09-44E4-AEF1-852277042A2C}"/>
          </ac:picMkLst>
        </pc:picChg>
        <pc:picChg chg="del">
          <ac:chgData name="Eric Alain Pedetti" userId="3b031e41b2ba0807" providerId="LiveId" clId="{AB2958B0-FB8B-5116-8CB3-6BF13686B73E}" dt="2026-03-27T08:36:44.471" v="9" actId="478"/>
          <ac:picMkLst>
            <pc:docMk/>
            <pc:sldMk cId="0" sldId="263"/>
            <ac:picMk id="29" creationId="{9A8D4E29-4899-77CA-FC64-D79A267D025F}"/>
          </ac:picMkLst>
        </pc:picChg>
      </pc:sldChg>
      <pc:sldChg chg="addSp delSp modSp mod modTransition delAnim">
        <pc:chgData name="Eric Alain Pedetti" userId="3b031e41b2ba0807" providerId="LiveId" clId="{AB2958B0-FB8B-5116-8CB3-6BF13686B73E}" dt="2026-03-27T08:49:26.561" v="63" actId="478"/>
        <pc:sldMkLst>
          <pc:docMk/>
          <pc:sldMk cId="0" sldId="264"/>
        </pc:sldMkLst>
        <pc:picChg chg="add mod">
          <ac:chgData name="Eric Alain Pedetti" userId="3b031e41b2ba0807" providerId="LiveId" clId="{AB2958B0-FB8B-5116-8CB3-6BF13686B73E}" dt="2026-03-27T08:47:07.095" v="60"/>
          <ac:picMkLst>
            <pc:docMk/>
            <pc:sldMk cId="0" sldId="264"/>
            <ac:picMk id="11" creationId="{45D1B9F0-9E26-63BA-F80D-FE4BD494D979}"/>
          </ac:picMkLst>
        </pc:picChg>
        <pc:picChg chg="add del mod">
          <ac:chgData name="Eric Alain Pedetti" userId="3b031e41b2ba0807" providerId="LiveId" clId="{AB2958B0-FB8B-5116-8CB3-6BF13686B73E}" dt="2026-03-27T08:49:26.561" v="63" actId="478"/>
          <ac:picMkLst>
            <pc:docMk/>
            <pc:sldMk cId="0" sldId="264"/>
            <ac:picMk id="12" creationId="{EAA62119-EBE6-5BB3-CA80-044F862E626E}"/>
          </ac:picMkLst>
        </pc:picChg>
        <pc:picChg chg="del">
          <ac:chgData name="Eric Alain Pedetti" userId="3b031e41b2ba0807" providerId="LiveId" clId="{AB2958B0-FB8B-5116-8CB3-6BF13686B73E}" dt="2026-03-27T08:36:48.427" v="10" actId="478"/>
          <ac:picMkLst>
            <pc:docMk/>
            <pc:sldMk cId="0" sldId="264"/>
            <ac:picMk id="13" creationId="{D4836A10-BF6F-D3A1-F680-86B87DE7066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8896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Bonjour et bienvenue. Je suis Éric Alain Pedetti, formateur professionnel, consultant, et fondateur de YOAT </a:t>
            </a:r>
            <a:r>
              <a:rPr lang="fr-FR" sz="1200" kern="1200" dirty="0" err="1">
                <a:solidFill>
                  <a:schemeClr val="tx1"/>
                </a:solidFill>
                <a:effectLst/>
                <a:latin typeface="+mn-lt"/>
                <a:ea typeface="+mn-ea"/>
                <a:cs typeface="+mn-cs"/>
              </a:rPr>
              <a:t>Academy</a:t>
            </a:r>
            <a:r>
              <a:rPr lang="fr-FR" sz="1200" kern="1200" dirty="0">
                <a:solidFill>
                  <a:schemeClr val="tx1"/>
                </a:solidFill>
                <a:effectLst/>
                <a:latin typeface="+mn-lt"/>
                <a:ea typeface="+mn-ea"/>
                <a:cs typeface="+mn-cs"/>
              </a:rPr>
              <a:t> et du Cabinet PEDETTI. Aujourd'hui, je suis heureux de vous présenter LE PROGRAMME DU MANAGER/LEADER face à la complexité et à l’incertitude — un programme complet conçu pour transformer votre pratique du management et du leadership.</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Depuis 2018, j'interviens dans les grandes écoles de commerce et de management — en management, stratégie, finance, marketing, économie, ressources humaines, intelligence émotionnelle, transformation digitale, etc. Titulaire d'un </a:t>
            </a:r>
            <a:r>
              <a:rPr lang="fr-FR" sz="1200" kern="1200" dirty="0" err="1">
                <a:solidFill>
                  <a:schemeClr val="tx1"/>
                </a:solidFill>
                <a:effectLst/>
                <a:latin typeface="+mn-lt"/>
                <a:ea typeface="+mn-ea"/>
                <a:cs typeface="+mn-cs"/>
              </a:rPr>
              <a:t>Executive</a:t>
            </a:r>
            <a:r>
              <a:rPr lang="fr-FR" sz="1200" kern="1200" dirty="0">
                <a:solidFill>
                  <a:schemeClr val="tx1"/>
                </a:solidFill>
                <a:effectLst/>
                <a:latin typeface="+mn-lt"/>
                <a:ea typeface="+mn-ea"/>
                <a:cs typeface="+mn-cs"/>
              </a:rPr>
              <a:t> Master de l'ESCP Business </a:t>
            </a:r>
            <a:r>
              <a:rPr lang="fr-FR" sz="1200" kern="1200" dirty="0" err="1">
                <a:solidFill>
                  <a:schemeClr val="tx1"/>
                </a:solidFill>
                <a:effectLst/>
                <a:latin typeface="+mn-lt"/>
                <a:ea typeface="+mn-ea"/>
                <a:cs typeface="+mn-cs"/>
              </a:rPr>
              <a:t>School</a:t>
            </a:r>
            <a:r>
              <a:rPr lang="fr-FR" sz="1200" kern="1200" dirty="0">
                <a:solidFill>
                  <a:schemeClr val="tx1"/>
                </a:solidFill>
                <a:effectLst/>
                <a:latin typeface="+mn-lt"/>
                <a:ea typeface="+mn-ea"/>
                <a:cs typeface="+mn-cs"/>
              </a:rPr>
              <a:t> et d'une certification en transformation digitale avec l'IA, toujours à l'ESCP, je suis aussi coach et spécialiste en ingénierie pédagogique. La PPI 3.0 est le fruit de toute cette expérience.</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C'est un programme de formation structuré en huit domaines d'expertise, trente-deux modules et deux cent cinquante-six vidéos pédagogiques. Ce n'est pas une simple collection de cours — c'est un parcours intégral, pensé pour vous donner une maîtrise complète du management moderne. Chaque vidéo est adossée à des références académiques solides et à des cas pratiques concrets.</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Le programme couvre huit domaines essentiels, dans une progression logique : d'abord l'Intelligence Émotionnelle et le Management d'Équipe — se connaître, puis piloter les autres. Ensuite la Transformation Organisationnelle, le Pilotage Financier et le Pilotage de Crise — conduire le changement et maîtriser les situations. Et enfin la Négociation, la Décision Stratégique et le Management de la Transformation — pour conduire le changement à grande échelle. Huit dimensions qui forment le socle complet du manager-leader.</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Chaque module est structuré en quatre couches progressives. Le Fondement pose les bases théoriques. La Lecture développe l'analyse et la compréhension. La Dynamique met en mouvement par l'action concrète. Et le Pilotage vous donne les outils de suivi et de maîtrise sous forme </a:t>
            </a:r>
            <a:r>
              <a:rPr lang="fr-FR" sz="1200" kern="1200">
                <a:solidFill>
                  <a:schemeClr val="tx1"/>
                </a:solidFill>
                <a:effectLst/>
                <a:latin typeface="+mn-lt"/>
                <a:ea typeface="+mn-ea"/>
                <a:cs typeface="+mn-cs"/>
              </a:rPr>
              <a:t>de cockpit. </a:t>
            </a:r>
            <a:r>
              <a:rPr lang="fr-FR" sz="1200" kern="1200" dirty="0">
                <a:solidFill>
                  <a:schemeClr val="tx1"/>
                </a:solidFill>
                <a:effectLst/>
                <a:latin typeface="+mn-lt"/>
                <a:ea typeface="+mn-ea"/>
                <a:cs typeface="+mn-cs"/>
              </a:rPr>
              <a:t>C'est cette progression qui garantit un apprentissage profond et durable.</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Au cœur de la méthode PPI 3.0, il y a six axes de lecture : le Factuel — les données mesurables et observables. L'Humain — les acteurs, leurs motivations et dynamiques. Le Structurel — l'organisation, les processus et les ressources. Le Dynamique — les flux, tensions et interactions du système. Le Décisionnel — les logiques de choix et marges de manœuvre. Et l'Évolutif — les trajectoires et scénarios d'avenir. Ces six dimensions vous donnent une lecture complète de toute situation managériale.</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Concrètement, vous allez développer votre intelligence émotionnelle et votre leadership d'équipe, maîtriser la transformation et la décision stratégique, piloter vos finances et gérer les crises, et enfin perfectionner votre art de la négociation. Des compétences qui feront la différence dans votre quotidien professionnel.</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Le format est pensé pour l'action : des cours vidéo riches en contenu, des </a:t>
            </a:r>
            <a:r>
              <a:rPr lang="fr-FR" sz="1200" kern="1200" dirty="0" err="1">
                <a:solidFill>
                  <a:schemeClr val="tx1"/>
                </a:solidFill>
                <a:effectLst/>
                <a:latin typeface="+mn-lt"/>
                <a:ea typeface="+mn-ea"/>
                <a:cs typeface="+mn-cs"/>
              </a:rPr>
              <a:t>workbooks</a:t>
            </a:r>
            <a:r>
              <a:rPr lang="fr-FR" sz="1200" kern="1200" dirty="0">
                <a:solidFill>
                  <a:schemeClr val="tx1"/>
                </a:solidFill>
                <a:effectLst/>
                <a:latin typeface="+mn-lt"/>
                <a:ea typeface="+mn-ea"/>
                <a:cs typeface="+mn-cs"/>
              </a:rPr>
              <a:t> pour ancrer chaque compétence, des quiz à quatre niveaux de maîtrise — de débutant à expert — et un suivi personnalisé pour mesurer votre progression. Tout est conçu pour que vous passiez de la théorie à la pratique.</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kern="1200" dirty="0">
                <a:solidFill>
                  <a:schemeClr val="tx1"/>
                </a:solidFill>
                <a:effectLst/>
                <a:latin typeface="+mn-lt"/>
                <a:ea typeface="+mn-ea"/>
                <a:cs typeface="+mn-cs"/>
              </a:rPr>
              <a:t>Vous êtes prêt à transformer votre management ? Rejoignez le programme Manager/Leader et développez une maîtrise complète du leadership intégré. Je vous accompagne personnellement dans ce parcours. Commencez votre transformation dès aujourd'hui. À très vite.</a:t>
            </a:r>
            <a:r>
              <a:rPr lang="fr-FR"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sv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227"/>
          </a:solidFill>
          <a:ln/>
        </p:spPr>
        <p:txBody>
          <a:bodyPr/>
          <a:lstStyle/>
          <a:p>
            <a:endParaRPr lang="fr-FR"/>
          </a:p>
        </p:txBody>
      </p:sp>
      <p:sp>
        <p:nvSpPr>
          <p:cNvPr id="3" name="Shape 1"/>
          <p:cNvSpPr/>
          <p:nvPr/>
        </p:nvSpPr>
        <p:spPr>
          <a:xfrm>
            <a:off x="548640" y="1097280"/>
            <a:ext cx="54864" cy="2011680"/>
          </a:xfrm>
          <a:prstGeom prst="rect">
            <a:avLst/>
          </a:prstGeom>
          <a:solidFill>
            <a:srgbClr val="C9A227"/>
          </a:solidFill>
          <a:ln/>
        </p:spPr>
        <p:txBody>
          <a:bodyPr/>
          <a:lstStyle/>
          <a:p>
            <a:endParaRPr lang="fr-FR"/>
          </a:p>
        </p:txBody>
      </p:sp>
      <p:sp>
        <p:nvSpPr>
          <p:cNvPr id="4" name="Text 2"/>
          <p:cNvSpPr/>
          <p:nvPr/>
        </p:nvSpPr>
        <p:spPr>
          <a:xfrm>
            <a:off x="822960" y="1005840"/>
            <a:ext cx="7315200" cy="548640"/>
          </a:xfrm>
          <a:prstGeom prst="rect">
            <a:avLst/>
          </a:prstGeom>
          <a:noFill/>
          <a:ln/>
        </p:spPr>
        <p:txBody>
          <a:bodyPr wrap="square" lIns="0" tIns="0" rIns="0" bIns="0" rtlCol="0" anchor="ctr"/>
          <a:lstStyle/>
          <a:p>
            <a:pPr marL="0" indent="0">
              <a:buNone/>
            </a:pPr>
            <a:r>
              <a:rPr lang="en-US" sz="1800" kern="0" spc="800" dirty="0">
                <a:solidFill>
                  <a:schemeClr val="bg1"/>
                </a:solidFill>
                <a:latin typeface="Georgia" pitchFamily="34" charset="0"/>
                <a:ea typeface="Georgia" pitchFamily="34" charset="-122"/>
                <a:cs typeface="Georgia" pitchFamily="34" charset="-120"/>
              </a:rPr>
              <a:t>BIENVENUE</a:t>
            </a:r>
            <a:endParaRPr lang="en-US" sz="1800" dirty="0">
              <a:solidFill>
                <a:schemeClr val="bg1"/>
              </a:solidFill>
            </a:endParaRPr>
          </a:p>
        </p:txBody>
      </p:sp>
      <p:sp>
        <p:nvSpPr>
          <p:cNvPr id="5" name="Text 3"/>
          <p:cNvSpPr/>
          <p:nvPr/>
        </p:nvSpPr>
        <p:spPr>
          <a:xfrm>
            <a:off x="822960" y="1463040"/>
            <a:ext cx="7315200" cy="914400"/>
          </a:xfrm>
          <a:prstGeom prst="rect">
            <a:avLst/>
          </a:prstGeom>
          <a:noFill/>
          <a:ln/>
        </p:spPr>
        <p:txBody>
          <a:bodyPr wrap="square" lIns="0" tIns="0" rIns="0" bIns="0" rtlCol="0" anchor="ctr"/>
          <a:lstStyle/>
          <a:p>
            <a:pPr marL="0" indent="0">
              <a:buNone/>
            </a:pPr>
            <a:r>
              <a:rPr lang="en-US" sz="5400" b="1" dirty="0">
                <a:solidFill>
                  <a:srgbClr val="FFFFFF"/>
                </a:solidFill>
                <a:latin typeface="Georgia" pitchFamily="34" charset="0"/>
                <a:ea typeface="Georgia" pitchFamily="34" charset="-122"/>
                <a:cs typeface="Georgia" pitchFamily="34" charset="-120"/>
              </a:rPr>
              <a:t>Manager/Leader </a:t>
            </a:r>
            <a:endParaRPr lang="en-US" sz="5400" dirty="0"/>
          </a:p>
        </p:txBody>
      </p:sp>
      <p:sp>
        <p:nvSpPr>
          <p:cNvPr id="6" name="Text 4"/>
          <p:cNvSpPr/>
          <p:nvPr/>
        </p:nvSpPr>
        <p:spPr>
          <a:xfrm>
            <a:off x="822960" y="2286000"/>
            <a:ext cx="7315200" cy="548640"/>
          </a:xfrm>
          <a:prstGeom prst="rect">
            <a:avLst/>
          </a:prstGeom>
          <a:noFill/>
          <a:ln/>
        </p:spPr>
        <p:txBody>
          <a:bodyPr wrap="square" lIns="0" tIns="0" rIns="0" bIns="0" rtlCol="0" anchor="ctr"/>
          <a:lstStyle/>
          <a:p>
            <a:r>
              <a:rPr lang="fr-FR" i="1" dirty="0">
                <a:solidFill>
                  <a:schemeClr val="bg1"/>
                </a:solidFill>
              </a:rPr>
              <a:t>Clarté, Décision, Pilotage !</a:t>
            </a:r>
            <a:r>
              <a:rPr lang="fr-FR" dirty="0">
                <a:solidFill>
                  <a:schemeClr val="bg1"/>
                </a:solidFill>
              </a:rPr>
              <a:t> </a:t>
            </a:r>
            <a:r>
              <a:rPr lang="fr-FR" i="1" dirty="0">
                <a:solidFill>
                  <a:schemeClr val="bg1"/>
                </a:solidFill>
              </a:rPr>
              <a:t>Oui.</a:t>
            </a:r>
            <a:r>
              <a:rPr lang="fr-FR" dirty="0">
                <a:solidFill>
                  <a:schemeClr val="bg1"/>
                </a:solidFill>
              </a:rPr>
              <a:t> </a:t>
            </a:r>
            <a:r>
              <a:rPr lang="fr-FR" i="1" dirty="0">
                <a:solidFill>
                  <a:schemeClr val="bg1"/>
                </a:solidFill>
              </a:rPr>
              <a:t>Même quand tout change.</a:t>
            </a:r>
            <a:endParaRPr lang="fr-FR" dirty="0">
              <a:solidFill>
                <a:schemeClr val="bg1"/>
              </a:solidFill>
            </a:endParaRPr>
          </a:p>
        </p:txBody>
      </p:sp>
      <p:sp>
        <p:nvSpPr>
          <p:cNvPr id="7" name="Shape 5"/>
          <p:cNvSpPr/>
          <p:nvPr/>
        </p:nvSpPr>
        <p:spPr>
          <a:xfrm>
            <a:off x="822960" y="3017520"/>
            <a:ext cx="3200400" cy="0"/>
          </a:xfrm>
          <a:prstGeom prst="line">
            <a:avLst/>
          </a:prstGeom>
          <a:noFill/>
          <a:ln w="19050">
            <a:solidFill>
              <a:srgbClr val="C9A227"/>
            </a:solidFill>
            <a:prstDash val="solid"/>
          </a:ln>
        </p:spPr>
        <p:txBody>
          <a:bodyPr/>
          <a:lstStyle/>
          <a:p>
            <a:endParaRPr lang="fr-FR"/>
          </a:p>
        </p:txBody>
      </p:sp>
      <p:sp>
        <p:nvSpPr>
          <p:cNvPr id="8" name="Text 6"/>
          <p:cNvSpPr/>
          <p:nvPr/>
        </p:nvSpPr>
        <p:spPr>
          <a:xfrm>
            <a:off x="822960" y="3291840"/>
            <a:ext cx="4572000" cy="457200"/>
          </a:xfrm>
          <a:prstGeom prst="rect">
            <a:avLst/>
          </a:prstGeom>
          <a:noFill/>
          <a:ln/>
        </p:spPr>
        <p:txBody>
          <a:bodyPr wrap="square" lIns="0" tIns="0" rIns="0" bIns="0" rtlCol="0" anchor="ctr"/>
          <a:lstStyle/>
          <a:p>
            <a:pPr marL="0" indent="0">
              <a:buNone/>
            </a:pPr>
            <a:r>
              <a:rPr lang="en-US" sz="2400" dirty="0">
                <a:solidFill>
                  <a:srgbClr val="FFFFFF"/>
                </a:solidFill>
                <a:latin typeface="Calibri" pitchFamily="34" charset="0"/>
                <a:ea typeface="Calibri" pitchFamily="34" charset="-122"/>
                <a:cs typeface="Calibri" pitchFamily="34" charset="-120"/>
              </a:rPr>
              <a:t>Eric Alain PEDETTI</a:t>
            </a:r>
            <a:endParaRPr lang="en-US" sz="2400" dirty="0"/>
          </a:p>
        </p:txBody>
      </p:sp>
      <p:sp>
        <p:nvSpPr>
          <p:cNvPr id="9" name="Text 7"/>
          <p:cNvSpPr/>
          <p:nvPr/>
        </p:nvSpPr>
        <p:spPr>
          <a:xfrm>
            <a:off x="822960" y="3657600"/>
            <a:ext cx="4572000" cy="365760"/>
          </a:xfrm>
          <a:prstGeom prst="rect">
            <a:avLst/>
          </a:prstGeom>
          <a:noFill/>
          <a:ln/>
        </p:spPr>
        <p:txBody>
          <a:bodyPr wrap="square" lIns="0" tIns="0" rIns="0" bIns="0" rtlCol="0" anchor="ctr"/>
          <a:lstStyle/>
          <a:p>
            <a:r>
              <a:rPr lang="en-US" sz="1300" dirty="0">
                <a:solidFill>
                  <a:schemeClr val="bg1"/>
                </a:solidFill>
                <a:latin typeface="Calibri" pitchFamily="34" charset="0"/>
                <a:ea typeface="Calibri" pitchFamily="34" charset="-122"/>
                <a:cs typeface="Calibri" pitchFamily="34" charset="-120"/>
              </a:rPr>
              <a:t>Cabinet PEDETTI × YOAT Academy ×  NEXUS One </a:t>
            </a:r>
            <a:endParaRPr lang="en-US" sz="1300" dirty="0">
              <a:solidFill>
                <a:schemeClr val="bg1"/>
              </a:solidFill>
            </a:endParaRPr>
          </a:p>
        </p:txBody>
      </p:sp>
      <p:sp>
        <p:nvSpPr>
          <p:cNvPr id="10" name="Shape 8"/>
          <p:cNvSpPr/>
          <p:nvPr/>
        </p:nvSpPr>
        <p:spPr>
          <a:xfrm>
            <a:off x="822960" y="4206240"/>
            <a:ext cx="2926080" cy="365760"/>
          </a:xfrm>
          <a:prstGeom prst="rect">
            <a:avLst/>
          </a:prstGeom>
          <a:solidFill>
            <a:srgbClr val="C9A227"/>
          </a:solidFill>
          <a:ln/>
        </p:spPr>
        <p:txBody>
          <a:bodyPr/>
          <a:lstStyle/>
          <a:p>
            <a:endParaRPr lang="fr-FR"/>
          </a:p>
        </p:txBody>
      </p:sp>
      <p:sp>
        <p:nvSpPr>
          <p:cNvPr id="11" name="Text 9"/>
          <p:cNvSpPr/>
          <p:nvPr/>
        </p:nvSpPr>
        <p:spPr>
          <a:xfrm>
            <a:off x="822960" y="4206240"/>
            <a:ext cx="2926080" cy="365760"/>
          </a:xfrm>
          <a:prstGeom prst="rect">
            <a:avLst/>
          </a:prstGeom>
          <a:noFill/>
          <a:ln/>
        </p:spPr>
        <p:txBody>
          <a:bodyPr wrap="square" lIns="0" tIns="0" rIns="0" bIns="0" rtlCol="0" anchor="ctr"/>
          <a:lstStyle/>
          <a:p>
            <a:pPr marL="0" indent="0" algn="ctr">
              <a:buNone/>
            </a:pPr>
            <a:r>
              <a:rPr lang="en-US" sz="1000" b="1" dirty="0">
                <a:solidFill>
                  <a:srgbClr val="0F1B2D"/>
                </a:solidFill>
                <a:latin typeface="Calibri" pitchFamily="34" charset="0"/>
                <a:ea typeface="Calibri" pitchFamily="34" charset="-122"/>
                <a:cs typeface="Calibri" pitchFamily="34" charset="-120"/>
              </a:rPr>
              <a:t>PROGRAMME MANAGER / LEADER</a:t>
            </a:r>
            <a:endParaRPr lang="en-US" sz="1000" dirty="0"/>
          </a:p>
        </p:txBody>
      </p:sp>
      <p:pic>
        <p:nvPicPr>
          <p:cNvPr id="12" name="Image 0" descr="preencoded.png"/>
          <p:cNvPicPr>
            <a:picLocks noChangeAspect="1"/>
          </p:cNvPicPr>
          <p:nvPr/>
        </p:nvPicPr>
        <p:blipFill>
          <a:blip r:embed="rId3">
            <a:alphaModFix amt="70000"/>
          </a:blip>
          <a:stretch>
            <a:fillRect/>
          </a:stretch>
        </p:blipFill>
        <p:spPr>
          <a:xfrm>
            <a:off x="7132320" y="2286000"/>
            <a:ext cx="1463040" cy="1463040"/>
          </a:xfrm>
          <a:prstGeom prst="rect">
            <a:avLst/>
          </a:prstGeom>
        </p:spPr>
      </p:pic>
      <p:sp>
        <p:nvSpPr>
          <p:cNvPr id="13" name="Shape 10"/>
          <p:cNvSpPr/>
          <p:nvPr/>
        </p:nvSpPr>
        <p:spPr>
          <a:xfrm>
            <a:off x="0" y="5088636"/>
            <a:ext cx="9144000" cy="54864"/>
          </a:xfrm>
          <a:prstGeom prst="rect">
            <a:avLst/>
          </a:prstGeom>
          <a:solidFill>
            <a:srgbClr val="C9A227"/>
          </a:solidFill>
          <a:ln/>
        </p:spPr>
        <p:txBody>
          <a:bodyPr/>
          <a:lstStyle/>
          <a:p>
            <a:endParaRPr lang="fr-FR"/>
          </a:p>
        </p:txBody>
      </p:sp>
      <p:pic>
        <p:nvPicPr>
          <p:cNvPr id="16" name="Caméra 15">
            <a:extLst>
              <a:ext uri="{FF2B5EF4-FFF2-40B4-BE49-F238E27FC236}">
                <a16:creationId xmlns:a16="http://schemas.microsoft.com/office/drawing/2014/main" id="{27EA19FE-4159-0E3C-9011-A17AC3BD8A28}"/>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4"/>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2EB"/>
        </a:solidFill>
        <a:effectLst/>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0F1B2D"/>
          </a:solidFill>
          <a:ln/>
        </p:spPr>
        <p:txBody>
          <a:bodyPr/>
          <a:lstStyle/>
          <a:p>
            <a:endParaRPr lang="fr-FR"/>
          </a:p>
        </p:txBody>
      </p:sp>
      <p:sp>
        <p:nvSpPr>
          <p:cNvPr id="3" name="Shape 1"/>
          <p:cNvSpPr/>
          <p:nvPr/>
        </p:nvSpPr>
        <p:spPr>
          <a:xfrm>
            <a:off x="3474720" y="0"/>
            <a:ext cx="36576" cy="5143500"/>
          </a:xfrm>
          <a:prstGeom prst="rect">
            <a:avLst/>
          </a:prstGeom>
          <a:solidFill>
            <a:srgbClr val="C9A227"/>
          </a:solidFill>
          <a:ln/>
        </p:spPr>
        <p:txBody>
          <a:bodyPr/>
          <a:lstStyle/>
          <a:p>
            <a:endParaRPr lang="fr-FR"/>
          </a:p>
        </p:txBody>
      </p:sp>
      <p:pic>
        <p:nvPicPr>
          <p:cNvPr id="4" name="Image 0" descr="preencoded.png"/>
          <p:cNvPicPr>
            <a:picLocks noChangeAspect="1"/>
          </p:cNvPicPr>
          <p:nvPr/>
        </p:nvPicPr>
        <p:blipFill>
          <a:blip r:embed="rId3"/>
          <a:stretch>
            <a:fillRect/>
          </a:stretch>
        </p:blipFill>
        <p:spPr>
          <a:xfrm>
            <a:off x="1234440" y="731520"/>
            <a:ext cx="1005840" cy="1005840"/>
          </a:xfrm>
          <a:prstGeom prst="rect">
            <a:avLst/>
          </a:prstGeom>
        </p:spPr>
      </p:pic>
      <p:sp>
        <p:nvSpPr>
          <p:cNvPr id="5" name="Text 2"/>
          <p:cNvSpPr/>
          <p:nvPr/>
        </p:nvSpPr>
        <p:spPr>
          <a:xfrm>
            <a:off x="274320" y="1920240"/>
            <a:ext cx="2926080" cy="457200"/>
          </a:xfrm>
          <a:prstGeom prst="rect">
            <a:avLst/>
          </a:prstGeom>
          <a:noFill/>
          <a:ln/>
        </p:spPr>
        <p:txBody>
          <a:bodyPr wrap="square" lIns="0" tIns="0" rIns="0" bIns="0" rtlCol="0" anchor="ctr"/>
          <a:lstStyle/>
          <a:p>
            <a:pPr marL="0" indent="0" algn="ctr">
              <a:buNone/>
            </a:pPr>
            <a:r>
              <a:rPr lang="en-US" sz="2200" b="1" dirty="0">
                <a:solidFill>
                  <a:srgbClr val="FFFFFF"/>
                </a:solidFill>
                <a:latin typeface="Georgia" pitchFamily="34" charset="0"/>
                <a:ea typeface="Georgia" pitchFamily="34" charset="-122"/>
                <a:cs typeface="Georgia" pitchFamily="34" charset="-120"/>
              </a:rPr>
              <a:t>Eric Alain</a:t>
            </a:r>
            <a:endParaRPr lang="en-US" sz="2200" dirty="0"/>
          </a:p>
        </p:txBody>
      </p:sp>
      <p:sp>
        <p:nvSpPr>
          <p:cNvPr id="6" name="Text 3"/>
          <p:cNvSpPr/>
          <p:nvPr/>
        </p:nvSpPr>
        <p:spPr>
          <a:xfrm>
            <a:off x="274320" y="2286000"/>
            <a:ext cx="2926080" cy="457200"/>
          </a:xfrm>
          <a:prstGeom prst="rect">
            <a:avLst/>
          </a:prstGeom>
          <a:noFill/>
          <a:ln/>
        </p:spPr>
        <p:txBody>
          <a:bodyPr wrap="square" lIns="0" tIns="0" rIns="0" bIns="0" rtlCol="0" anchor="ctr"/>
          <a:lstStyle/>
          <a:p>
            <a:pPr marL="0" indent="0" algn="ctr">
              <a:buNone/>
            </a:pPr>
            <a:r>
              <a:rPr lang="en-US" sz="2200" b="1" dirty="0">
                <a:solidFill>
                  <a:srgbClr val="C9A227"/>
                </a:solidFill>
                <a:latin typeface="Georgia" pitchFamily="34" charset="0"/>
                <a:ea typeface="Georgia" pitchFamily="34" charset="-122"/>
                <a:cs typeface="Georgia" pitchFamily="34" charset="-120"/>
              </a:rPr>
              <a:t>PEDETTI</a:t>
            </a:r>
            <a:endParaRPr lang="en-US" sz="2200" dirty="0"/>
          </a:p>
        </p:txBody>
      </p:sp>
      <p:sp>
        <p:nvSpPr>
          <p:cNvPr id="7" name="Shape 4"/>
          <p:cNvSpPr/>
          <p:nvPr/>
        </p:nvSpPr>
        <p:spPr>
          <a:xfrm>
            <a:off x="1097280" y="2834640"/>
            <a:ext cx="1280160" cy="0"/>
          </a:xfrm>
          <a:prstGeom prst="line">
            <a:avLst/>
          </a:prstGeom>
          <a:noFill/>
          <a:ln w="12700">
            <a:solidFill>
              <a:srgbClr val="C9A227"/>
            </a:solidFill>
            <a:prstDash val="solid"/>
          </a:ln>
        </p:spPr>
        <p:txBody>
          <a:bodyPr/>
          <a:lstStyle/>
          <a:p>
            <a:endParaRPr lang="fr-FR"/>
          </a:p>
        </p:txBody>
      </p:sp>
      <p:sp>
        <p:nvSpPr>
          <p:cNvPr id="8" name="Text 5"/>
          <p:cNvSpPr/>
          <p:nvPr/>
        </p:nvSpPr>
        <p:spPr>
          <a:xfrm>
            <a:off x="274320" y="3017520"/>
            <a:ext cx="2926080" cy="1280160"/>
          </a:xfrm>
          <a:prstGeom prst="rect">
            <a:avLst/>
          </a:prstGeom>
          <a:noFill/>
          <a:ln/>
        </p:spPr>
        <p:txBody>
          <a:bodyPr wrap="square" rtlCol="0" anchor="t"/>
          <a:lstStyle/>
          <a:p>
            <a:pPr marL="0" indent="0" algn="ctr">
              <a:spcAft>
                <a:spcPts val="400"/>
              </a:spcAft>
              <a:buNone/>
            </a:pPr>
            <a:r>
              <a:rPr lang="en-US" sz="1100" b="1" dirty="0">
                <a:solidFill>
                  <a:srgbClr val="C9A227"/>
                </a:solidFill>
                <a:latin typeface="Calibri" pitchFamily="34" charset="0"/>
                <a:ea typeface="Calibri" pitchFamily="34" charset="-122"/>
                <a:cs typeface="Calibri" pitchFamily="34" charset="-120"/>
              </a:rPr>
              <a:t>Formateur · Consultant</a:t>
            </a:r>
            <a:endParaRPr lang="en-US" sz="1100" dirty="0"/>
          </a:p>
          <a:p>
            <a:pPr marL="0" indent="0" algn="ctr">
              <a:spcAft>
                <a:spcPts val="400"/>
              </a:spcAft>
              <a:buNone/>
            </a:pPr>
            <a:r>
              <a:rPr lang="en-US" sz="1000" dirty="0">
                <a:solidFill>
                  <a:srgbClr val="FFFFFF"/>
                </a:solidFill>
                <a:latin typeface="Calibri" pitchFamily="34" charset="0"/>
                <a:ea typeface="Calibri" pitchFamily="34" charset="-122"/>
                <a:cs typeface="Calibri" pitchFamily="34" charset="-120"/>
              </a:rPr>
              <a:t>YOAT Academy</a:t>
            </a:r>
            <a:endParaRPr lang="en-US" sz="1100" dirty="0"/>
          </a:p>
          <a:p>
            <a:pPr marL="0" indent="0" algn="ctr">
              <a:spcAft>
                <a:spcPts val="400"/>
              </a:spcAft>
              <a:buNone/>
            </a:pPr>
            <a:r>
              <a:rPr lang="en-US" sz="1000" dirty="0">
                <a:solidFill>
                  <a:srgbClr val="FFFFFF"/>
                </a:solidFill>
                <a:latin typeface="Calibri" pitchFamily="34" charset="0"/>
                <a:ea typeface="Calibri" pitchFamily="34" charset="-122"/>
                <a:cs typeface="Calibri" pitchFamily="34" charset="-120"/>
              </a:rPr>
              <a:t>Cabinet PEDETTI</a:t>
            </a:r>
            <a:endParaRPr lang="en-US" sz="1100" dirty="0"/>
          </a:p>
          <a:p>
            <a:pPr marL="0" indent="0" algn="ctr">
              <a:spcAft>
                <a:spcPts val="400"/>
              </a:spcAft>
              <a:buNone/>
            </a:pPr>
            <a:r>
              <a:rPr lang="en-US" sz="900" i="1" dirty="0">
                <a:solidFill>
                  <a:srgbClr val="E8E4DC"/>
                </a:solidFill>
                <a:latin typeface="Calibri" pitchFamily="34" charset="0"/>
                <a:ea typeface="Calibri" pitchFamily="34" charset="-122"/>
                <a:cs typeface="Calibri" pitchFamily="34" charset="-120"/>
              </a:rPr>
              <a:t>ESCP Business School</a:t>
            </a:r>
            <a:endParaRPr lang="en-US" sz="1100" dirty="0"/>
          </a:p>
        </p:txBody>
      </p:sp>
      <p:sp>
        <p:nvSpPr>
          <p:cNvPr id="9" name="Text 6"/>
          <p:cNvSpPr/>
          <p:nvPr/>
        </p:nvSpPr>
        <p:spPr>
          <a:xfrm>
            <a:off x="3931920" y="365760"/>
            <a:ext cx="4754880" cy="457200"/>
          </a:xfrm>
          <a:prstGeom prst="rect">
            <a:avLst/>
          </a:prstGeom>
          <a:noFill/>
          <a:ln/>
        </p:spPr>
        <p:txBody>
          <a:bodyPr wrap="square" lIns="0" tIns="0" rIns="0" bIns="0" rtlCol="0" anchor="ctr"/>
          <a:lstStyle/>
          <a:p>
            <a:pPr marL="0" indent="0">
              <a:buNone/>
            </a:pPr>
            <a:r>
              <a:rPr lang="en-US" sz="1600" kern="0" spc="400" dirty="0">
                <a:solidFill>
                  <a:srgbClr val="C9A227"/>
                </a:solidFill>
                <a:latin typeface="Georgia" pitchFamily="34" charset="0"/>
                <a:ea typeface="Georgia" pitchFamily="34" charset="-122"/>
                <a:cs typeface="Georgia" pitchFamily="34" charset="-120"/>
              </a:rPr>
              <a:t>QUI SUIS-JE ?</a:t>
            </a:r>
            <a:endParaRPr lang="en-US" sz="1600" dirty="0"/>
          </a:p>
        </p:txBody>
      </p:sp>
      <p:sp>
        <p:nvSpPr>
          <p:cNvPr id="10" name="Shape 7"/>
          <p:cNvSpPr/>
          <p:nvPr/>
        </p:nvSpPr>
        <p:spPr>
          <a:xfrm>
            <a:off x="3931920" y="1005840"/>
            <a:ext cx="54864" cy="685800"/>
          </a:xfrm>
          <a:prstGeom prst="rect">
            <a:avLst/>
          </a:prstGeom>
          <a:solidFill>
            <a:srgbClr val="C9A227"/>
          </a:solidFill>
          <a:ln/>
        </p:spPr>
        <p:txBody>
          <a:bodyPr/>
          <a:lstStyle/>
          <a:p>
            <a:endParaRPr lang="fr-FR"/>
          </a:p>
        </p:txBody>
      </p:sp>
      <p:sp>
        <p:nvSpPr>
          <p:cNvPr id="11" name="Text 8"/>
          <p:cNvSpPr/>
          <p:nvPr/>
        </p:nvSpPr>
        <p:spPr>
          <a:xfrm>
            <a:off x="4206240" y="1005840"/>
            <a:ext cx="4480560" cy="292608"/>
          </a:xfrm>
          <a:prstGeom prst="rect">
            <a:avLst/>
          </a:prstGeom>
          <a:noFill/>
          <a:ln/>
        </p:spPr>
        <p:txBody>
          <a:bodyPr wrap="square" lIns="0" tIns="0" rIns="0" bIns="0" rtlCol="0" anchor="ctr"/>
          <a:lstStyle/>
          <a:p>
            <a:pPr marL="0" indent="0">
              <a:buNone/>
            </a:pPr>
            <a:r>
              <a:rPr lang="en-US" sz="1300" b="1" dirty="0">
                <a:solidFill>
                  <a:srgbClr val="2C2C2C"/>
                </a:solidFill>
                <a:latin typeface="Calibri" pitchFamily="34" charset="0"/>
                <a:ea typeface="Calibri" pitchFamily="34" charset="-122"/>
                <a:cs typeface="Calibri" pitchFamily="34" charset="-120"/>
              </a:rPr>
              <a:t>Double certification ESCP Business School</a:t>
            </a:r>
            <a:endParaRPr lang="en-US" sz="1300" dirty="0"/>
          </a:p>
        </p:txBody>
      </p:sp>
      <p:sp>
        <p:nvSpPr>
          <p:cNvPr id="12" name="Text 9"/>
          <p:cNvSpPr/>
          <p:nvPr/>
        </p:nvSpPr>
        <p:spPr>
          <a:xfrm>
            <a:off x="4206240" y="1298448"/>
            <a:ext cx="4480560" cy="3657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Executive Master in International Business &amp; Transformation digitale avec l'IA</a:t>
            </a:r>
            <a:endParaRPr lang="en-US" sz="1050" dirty="0"/>
          </a:p>
        </p:txBody>
      </p:sp>
      <p:sp>
        <p:nvSpPr>
          <p:cNvPr id="13" name="Shape 10"/>
          <p:cNvSpPr/>
          <p:nvPr/>
        </p:nvSpPr>
        <p:spPr>
          <a:xfrm>
            <a:off x="3931920" y="1965960"/>
            <a:ext cx="54864" cy="685800"/>
          </a:xfrm>
          <a:prstGeom prst="rect">
            <a:avLst/>
          </a:prstGeom>
          <a:solidFill>
            <a:srgbClr val="C9A227"/>
          </a:solidFill>
          <a:ln/>
        </p:spPr>
        <p:txBody>
          <a:bodyPr/>
          <a:lstStyle/>
          <a:p>
            <a:endParaRPr lang="fr-FR"/>
          </a:p>
        </p:txBody>
      </p:sp>
      <p:sp>
        <p:nvSpPr>
          <p:cNvPr id="14" name="Text 11"/>
          <p:cNvSpPr/>
          <p:nvPr/>
        </p:nvSpPr>
        <p:spPr>
          <a:xfrm>
            <a:off x="4206240" y="1965960"/>
            <a:ext cx="4480560" cy="292608"/>
          </a:xfrm>
          <a:prstGeom prst="rect">
            <a:avLst/>
          </a:prstGeom>
          <a:noFill/>
          <a:ln/>
        </p:spPr>
        <p:txBody>
          <a:bodyPr wrap="square" lIns="0" tIns="0" rIns="0" bIns="0" rtlCol="0" anchor="ctr"/>
          <a:lstStyle/>
          <a:p>
            <a:pPr marL="0" indent="0">
              <a:buNone/>
            </a:pPr>
            <a:r>
              <a:rPr lang="en-US" sz="1300" b="1" dirty="0">
                <a:solidFill>
                  <a:srgbClr val="2C2C2C"/>
                </a:solidFill>
                <a:latin typeface="Calibri" pitchFamily="34" charset="0"/>
                <a:ea typeface="Calibri" pitchFamily="34" charset="-122"/>
                <a:cs typeface="Calibri" pitchFamily="34" charset="-120"/>
              </a:rPr>
              <a:t>Formateur &amp; consultant depuis 2018</a:t>
            </a:r>
            <a:endParaRPr lang="en-US" sz="1300" dirty="0"/>
          </a:p>
        </p:txBody>
      </p:sp>
      <p:sp>
        <p:nvSpPr>
          <p:cNvPr id="15" name="Text 12"/>
          <p:cNvSpPr/>
          <p:nvPr/>
        </p:nvSpPr>
        <p:spPr>
          <a:xfrm>
            <a:off x="4206240" y="2258568"/>
            <a:ext cx="4480560" cy="3657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Intervenant en écoles de commerce et de management </a:t>
            </a:r>
            <a:endParaRPr lang="en-US" sz="1050" dirty="0"/>
          </a:p>
        </p:txBody>
      </p:sp>
      <p:sp>
        <p:nvSpPr>
          <p:cNvPr id="16" name="Shape 13"/>
          <p:cNvSpPr/>
          <p:nvPr/>
        </p:nvSpPr>
        <p:spPr>
          <a:xfrm>
            <a:off x="3931920" y="2926080"/>
            <a:ext cx="54864" cy="685800"/>
          </a:xfrm>
          <a:prstGeom prst="rect">
            <a:avLst/>
          </a:prstGeom>
          <a:solidFill>
            <a:srgbClr val="C9A227"/>
          </a:solidFill>
          <a:ln/>
        </p:spPr>
        <p:txBody>
          <a:bodyPr/>
          <a:lstStyle/>
          <a:p>
            <a:endParaRPr lang="fr-FR"/>
          </a:p>
        </p:txBody>
      </p:sp>
      <p:sp>
        <p:nvSpPr>
          <p:cNvPr id="17" name="Text 14"/>
          <p:cNvSpPr/>
          <p:nvPr/>
        </p:nvSpPr>
        <p:spPr>
          <a:xfrm>
            <a:off x="4206240" y="2926080"/>
            <a:ext cx="4480560" cy="292608"/>
          </a:xfrm>
          <a:prstGeom prst="rect">
            <a:avLst/>
          </a:prstGeom>
          <a:noFill/>
          <a:ln/>
        </p:spPr>
        <p:txBody>
          <a:bodyPr wrap="square" lIns="0" tIns="0" rIns="0" bIns="0" rtlCol="0" anchor="ctr"/>
          <a:lstStyle/>
          <a:p>
            <a:pPr marL="0" indent="0">
              <a:buNone/>
            </a:pPr>
            <a:r>
              <a:rPr lang="en-US" sz="1300" b="1" dirty="0">
                <a:solidFill>
                  <a:srgbClr val="2C2C2C"/>
                </a:solidFill>
                <a:latin typeface="Calibri" pitchFamily="34" charset="0"/>
                <a:ea typeface="Calibri" pitchFamily="34" charset="-122"/>
                <a:cs typeface="Calibri" pitchFamily="34" charset="-120"/>
              </a:rPr>
              <a:t>Expert en ingénierie pédagogique</a:t>
            </a:r>
            <a:endParaRPr lang="en-US" sz="1300" dirty="0"/>
          </a:p>
        </p:txBody>
      </p:sp>
      <p:sp>
        <p:nvSpPr>
          <p:cNvPr id="18" name="Text 15"/>
          <p:cNvSpPr/>
          <p:nvPr/>
        </p:nvSpPr>
        <p:spPr>
          <a:xfrm>
            <a:off x="4206240" y="3218688"/>
            <a:ext cx="4480560" cy="3657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Spécialiste transformation digitale, intelligence artificielle &amp; blended learning</a:t>
            </a:r>
            <a:endParaRPr lang="en-US" sz="1050" dirty="0"/>
          </a:p>
        </p:txBody>
      </p:sp>
      <p:sp>
        <p:nvSpPr>
          <p:cNvPr id="19" name="Shape 16"/>
          <p:cNvSpPr/>
          <p:nvPr/>
        </p:nvSpPr>
        <p:spPr>
          <a:xfrm>
            <a:off x="3931920" y="3886200"/>
            <a:ext cx="54864" cy="685800"/>
          </a:xfrm>
          <a:prstGeom prst="rect">
            <a:avLst/>
          </a:prstGeom>
          <a:solidFill>
            <a:srgbClr val="C9A227"/>
          </a:solidFill>
          <a:ln/>
        </p:spPr>
        <p:txBody>
          <a:bodyPr/>
          <a:lstStyle/>
          <a:p>
            <a:endParaRPr lang="fr-FR"/>
          </a:p>
        </p:txBody>
      </p:sp>
      <p:sp>
        <p:nvSpPr>
          <p:cNvPr id="20" name="Text 17"/>
          <p:cNvSpPr/>
          <p:nvPr/>
        </p:nvSpPr>
        <p:spPr>
          <a:xfrm>
            <a:off x="4206240" y="3886200"/>
            <a:ext cx="4480560" cy="292608"/>
          </a:xfrm>
          <a:prstGeom prst="rect">
            <a:avLst/>
          </a:prstGeom>
          <a:noFill/>
          <a:ln/>
        </p:spPr>
        <p:txBody>
          <a:bodyPr wrap="square" lIns="0" tIns="0" rIns="0" bIns="0" rtlCol="0" anchor="ctr"/>
          <a:lstStyle/>
          <a:p>
            <a:pPr marL="0" indent="0">
              <a:buNone/>
            </a:pPr>
            <a:r>
              <a:rPr lang="en-US" sz="1300" b="1" dirty="0">
                <a:solidFill>
                  <a:srgbClr val="2C2C2C"/>
                </a:solidFill>
                <a:latin typeface="Calibri" pitchFamily="34" charset="0"/>
                <a:ea typeface="Calibri" pitchFamily="34" charset="-122"/>
                <a:cs typeface="Calibri" pitchFamily="34" charset="-120"/>
              </a:rPr>
              <a:t>Master Recherche </a:t>
            </a:r>
            <a:endParaRPr lang="en-US" sz="1300" dirty="0"/>
          </a:p>
        </p:txBody>
      </p:sp>
      <p:sp>
        <p:nvSpPr>
          <p:cNvPr id="21" name="Text 18"/>
          <p:cNvSpPr/>
          <p:nvPr/>
        </p:nvSpPr>
        <p:spPr>
          <a:xfrm>
            <a:off x="4206240" y="4178808"/>
            <a:ext cx="4480560" cy="3657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Psychologie des émotions, leadership, dynamique de groupe &amp; scénarisation pédagogique</a:t>
            </a:r>
            <a:endParaRPr lang="en-US" sz="1050" dirty="0"/>
          </a:p>
        </p:txBody>
      </p:sp>
      <p:pic>
        <p:nvPicPr>
          <p:cNvPr id="23" name="Caméra 22">
            <a:extLst>
              <a:ext uri="{FF2B5EF4-FFF2-40B4-BE49-F238E27FC236}">
                <a16:creationId xmlns:a16="http://schemas.microsoft.com/office/drawing/2014/main" id="{10657AC7-E649-DAF6-29C7-98B3C1270513}"/>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4"/>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227"/>
          </a:solidFill>
          <a:ln/>
        </p:spPr>
        <p:txBody>
          <a:bodyPr/>
          <a:lstStyle/>
          <a:p>
            <a:endParaRPr lang="fr-FR"/>
          </a:p>
        </p:txBody>
      </p:sp>
      <p:sp>
        <p:nvSpPr>
          <p:cNvPr id="3" name="Text 1"/>
          <p:cNvSpPr/>
          <p:nvPr/>
        </p:nvSpPr>
        <p:spPr>
          <a:xfrm>
            <a:off x="548640" y="274320"/>
            <a:ext cx="8046720" cy="548640"/>
          </a:xfrm>
          <a:prstGeom prst="rect">
            <a:avLst/>
          </a:prstGeom>
          <a:noFill/>
          <a:ln/>
        </p:spPr>
        <p:txBody>
          <a:bodyPr wrap="square" lIns="0" tIns="0" rIns="0" bIns="0" rtlCol="0" anchor="ctr"/>
          <a:lstStyle/>
          <a:p>
            <a:pPr marL="0" indent="0">
              <a:buNone/>
            </a:pPr>
            <a:r>
              <a:rPr lang="fr-FR" sz="2400" b="1">
                <a:solidFill>
                  <a:srgbClr val="FFFFFF"/>
                </a:solidFill>
                <a:effectLst/>
                <a:latin typeface="Georgia" panose="02040502050405020303" pitchFamily="18" charset="0"/>
              </a:rPr>
              <a:t>Le parcours du manager et du leader</a:t>
            </a:r>
            <a:endParaRPr lang="en-US" sz="2400" dirty="0"/>
          </a:p>
        </p:txBody>
      </p:sp>
      <p:sp>
        <p:nvSpPr>
          <p:cNvPr id="4" name="Shape 2"/>
          <p:cNvSpPr/>
          <p:nvPr/>
        </p:nvSpPr>
        <p:spPr>
          <a:xfrm>
            <a:off x="548640" y="868680"/>
            <a:ext cx="2286000" cy="0"/>
          </a:xfrm>
          <a:prstGeom prst="line">
            <a:avLst/>
          </a:prstGeom>
          <a:noFill/>
          <a:ln w="19050">
            <a:solidFill>
              <a:srgbClr val="C9A227"/>
            </a:solidFill>
            <a:prstDash val="solid"/>
          </a:ln>
        </p:spPr>
        <p:txBody>
          <a:bodyPr/>
          <a:lstStyle/>
          <a:p>
            <a:endParaRPr lang="fr-FR"/>
          </a:p>
        </p:txBody>
      </p:sp>
      <p:sp>
        <p:nvSpPr>
          <p:cNvPr id="5" name="Text 3"/>
          <p:cNvSpPr/>
          <p:nvPr/>
        </p:nvSpPr>
        <p:spPr>
          <a:xfrm>
            <a:off x="548640" y="1097280"/>
            <a:ext cx="8046720" cy="731520"/>
          </a:xfrm>
          <a:prstGeom prst="rect">
            <a:avLst/>
          </a:prstGeom>
          <a:noFill/>
          <a:ln/>
        </p:spPr>
        <p:txBody>
          <a:bodyPr wrap="square" lIns="0" tIns="0" rIns="0" bIns="0" rtlCol="0" anchor="ctr"/>
          <a:lstStyle/>
          <a:p>
            <a:pPr marL="0" indent="0">
              <a:buNone/>
            </a:pPr>
            <a:r>
              <a:rPr lang="fr-FR" sz="1300">
                <a:solidFill>
                  <a:srgbClr val="E8E4DC"/>
                </a:solidFill>
                <a:effectLst/>
                <a:latin typeface="Calibri" panose="020F0502020204030204" pitchFamily="34" charset="0"/>
              </a:rPr>
              <a:t>Ce programme de formation en management et leadership est structuré autour de huit domaines clés et s'appuie sur les travaux des chercheurs les plus réputés.</a:t>
            </a:r>
            <a:endParaRPr lang="en-US" sz="1300" dirty="0"/>
          </a:p>
        </p:txBody>
      </p:sp>
      <p:sp>
        <p:nvSpPr>
          <p:cNvPr id="6" name="Shape 4"/>
          <p:cNvSpPr/>
          <p:nvPr/>
        </p:nvSpPr>
        <p:spPr>
          <a:xfrm>
            <a:off x="731520" y="2103120"/>
            <a:ext cx="2468880" cy="21945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7" name="Shape 5"/>
          <p:cNvSpPr/>
          <p:nvPr/>
        </p:nvSpPr>
        <p:spPr>
          <a:xfrm>
            <a:off x="731520" y="2103120"/>
            <a:ext cx="2468880" cy="54864"/>
          </a:xfrm>
          <a:prstGeom prst="rect">
            <a:avLst/>
          </a:prstGeom>
          <a:solidFill>
            <a:srgbClr val="C9A227"/>
          </a:solidFill>
          <a:ln/>
        </p:spPr>
        <p:txBody>
          <a:bodyPr/>
          <a:lstStyle/>
          <a:p>
            <a:endParaRPr lang="fr-FR"/>
          </a:p>
        </p:txBody>
      </p:sp>
      <p:pic>
        <p:nvPicPr>
          <p:cNvPr id="8" name="Image 0" descr="preencoded.png"/>
          <p:cNvPicPr>
            <a:picLocks noChangeAspect="1"/>
          </p:cNvPicPr>
          <p:nvPr/>
        </p:nvPicPr>
        <p:blipFill>
          <a:blip r:embed="rId3"/>
          <a:stretch>
            <a:fillRect/>
          </a:stretch>
        </p:blipFill>
        <p:spPr>
          <a:xfrm>
            <a:off x="1645920" y="2331720"/>
            <a:ext cx="502920" cy="502920"/>
          </a:xfrm>
          <a:prstGeom prst="rect">
            <a:avLst/>
          </a:prstGeom>
        </p:spPr>
      </p:pic>
      <p:sp>
        <p:nvSpPr>
          <p:cNvPr id="9" name="Text 6"/>
          <p:cNvSpPr/>
          <p:nvPr/>
        </p:nvSpPr>
        <p:spPr>
          <a:xfrm>
            <a:off x="731520" y="2926080"/>
            <a:ext cx="2468880" cy="640080"/>
          </a:xfrm>
          <a:prstGeom prst="rect">
            <a:avLst/>
          </a:prstGeom>
          <a:noFill/>
          <a:ln/>
        </p:spPr>
        <p:txBody>
          <a:bodyPr wrap="square" lIns="0" tIns="0" rIns="0" bIns="0" rtlCol="0" anchor="ctr"/>
          <a:lstStyle/>
          <a:p>
            <a:pPr marL="0" indent="0" algn="ctr">
              <a:buNone/>
            </a:pPr>
            <a:r>
              <a:rPr lang="en-US" sz="4000" b="1" dirty="0">
                <a:solidFill>
                  <a:srgbClr val="C9A227"/>
                </a:solidFill>
                <a:latin typeface="Georgia" pitchFamily="34" charset="0"/>
                <a:ea typeface="Georgia" pitchFamily="34" charset="-122"/>
                <a:cs typeface="Georgia" pitchFamily="34" charset="-120"/>
              </a:rPr>
              <a:t>8</a:t>
            </a:r>
            <a:endParaRPr lang="en-US" sz="4000" dirty="0"/>
          </a:p>
        </p:txBody>
      </p:sp>
      <p:sp>
        <p:nvSpPr>
          <p:cNvPr id="10" name="Text 7"/>
          <p:cNvSpPr/>
          <p:nvPr/>
        </p:nvSpPr>
        <p:spPr>
          <a:xfrm>
            <a:off x="731520" y="3520440"/>
            <a:ext cx="2468880" cy="548640"/>
          </a:xfrm>
          <a:prstGeom prst="rect">
            <a:avLst/>
          </a:prstGeom>
          <a:noFill/>
          <a:ln/>
        </p:spPr>
        <p:txBody>
          <a:bodyPr wrap="square" lIns="0" tIns="0" rIns="0" bIns="0" rtlCol="0" anchor="t"/>
          <a:lstStyle/>
          <a:p>
            <a:pPr marL="0" indent="0" algn="ctr">
              <a:buNone/>
            </a:pPr>
            <a:r>
              <a:rPr lang="en-US" sz="1100" dirty="0">
                <a:solidFill>
                  <a:srgbClr val="E8E4DC"/>
                </a:solidFill>
                <a:latin typeface="Calibri" pitchFamily="34" charset="0"/>
                <a:ea typeface="Calibri" pitchFamily="34" charset="-122"/>
                <a:cs typeface="Calibri" pitchFamily="34" charset="-120"/>
              </a:rPr>
              <a:t>Domaines</a:t>
            </a:r>
            <a:endParaRPr lang="en-US" sz="1100" dirty="0"/>
          </a:p>
          <a:p>
            <a:pPr marL="0" indent="0" algn="ctr">
              <a:buNone/>
            </a:pPr>
            <a:r>
              <a:rPr lang="en-US" sz="1100" dirty="0">
                <a:solidFill>
                  <a:srgbClr val="E8E4DC"/>
                </a:solidFill>
                <a:latin typeface="Calibri" pitchFamily="34" charset="0"/>
                <a:ea typeface="Calibri" pitchFamily="34" charset="-122"/>
                <a:cs typeface="Calibri" pitchFamily="34" charset="-120"/>
              </a:rPr>
              <a:t>d'expertise</a:t>
            </a:r>
            <a:endParaRPr lang="en-US" sz="1100" dirty="0"/>
          </a:p>
        </p:txBody>
      </p:sp>
      <p:sp>
        <p:nvSpPr>
          <p:cNvPr id="11" name="Shape 8"/>
          <p:cNvSpPr/>
          <p:nvPr/>
        </p:nvSpPr>
        <p:spPr>
          <a:xfrm>
            <a:off x="3566160" y="2103120"/>
            <a:ext cx="2468880" cy="21945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12" name="Shape 9"/>
          <p:cNvSpPr/>
          <p:nvPr/>
        </p:nvSpPr>
        <p:spPr>
          <a:xfrm>
            <a:off x="3566160" y="2103120"/>
            <a:ext cx="2468880" cy="54864"/>
          </a:xfrm>
          <a:prstGeom prst="rect">
            <a:avLst/>
          </a:prstGeom>
          <a:solidFill>
            <a:srgbClr val="C9A227"/>
          </a:solidFill>
          <a:ln/>
        </p:spPr>
        <p:txBody>
          <a:bodyPr/>
          <a:lstStyle/>
          <a:p>
            <a:endParaRPr lang="fr-FR"/>
          </a:p>
        </p:txBody>
      </p:sp>
      <p:pic>
        <p:nvPicPr>
          <p:cNvPr id="13" name="Image 1" descr="preencoded.png"/>
          <p:cNvPicPr>
            <a:picLocks noChangeAspect="1"/>
          </p:cNvPicPr>
          <p:nvPr/>
        </p:nvPicPr>
        <p:blipFill>
          <a:blip r:embed="rId4"/>
          <a:stretch>
            <a:fillRect/>
          </a:stretch>
        </p:blipFill>
        <p:spPr>
          <a:xfrm>
            <a:off x="4480560" y="2331720"/>
            <a:ext cx="502920" cy="502920"/>
          </a:xfrm>
          <a:prstGeom prst="rect">
            <a:avLst/>
          </a:prstGeom>
        </p:spPr>
      </p:pic>
      <p:sp>
        <p:nvSpPr>
          <p:cNvPr id="14" name="Text 10"/>
          <p:cNvSpPr/>
          <p:nvPr/>
        </p:nvSpPr>
        <p:spPr>
          <a:xfrm>
            <a:off x="3566160" y="2926080"/>
            <a:ext cx="2468880" cy="640080"/>
          </a:xfrm>
          <a:prstGeom prst="rect">
            <a:avLst/>
          </a:prstGeom>
          <a:noFill/>
          <a:ln/>
        </p:spPr>
        <p:txBody>
          <a:bodyPr wrap="square" lIns="0" tIns="0" rIns="0" bIns="0" rtlCol="0" anchor="ctr"/>
          <a:lstStyle/>
          <a:p>
            <a:pPr marL="0" indent="0" algn="ctr">
              <a:buNone/>
            </a:pPr>
            <a:r>
              <a:rPr lang="en-US" sz="4000" b="1" dirty="0">
                <a:solidFill>
                  <a:srgbClr val="C9A227"/>
                </a:solidFill>
                <a:latin typeface="Georgia" pitchFamily="34" charset="0"/>
                <a:ea typeface="Georgia" pitchFamily="34" charset="-122"/>
                <a:cs typeface="Georgia" pitchFamily="34" charset="-120"/>
              </a:rPr>
              <a:t>32</a:t>
            </a:r>
            <a:endParaRPr lang="en-US" sz="4000" dirty="0"/>
          </a:p>
        </p:txBody>
      </p:sp>
      <p:sp>
        <p:nvSpPr>
          <p:cNvPr id="15" name="Text 11"/>
          <p:cNvSpPr/>
          <p:nvPr/>
        </p:nvSpPr>
        <p:spPr>
          <a:xfrm>
            <a:off x="3566160" y="3520440"/>
            <a:ext cx="2468880" cy="548640"/>
          </a:xfrm>
          <a:prstGeom prst="rect">
            <a:avLst/>
          </a:prstGeom>
          <a:noFill/>
          <a:ln/>
        </p:spPr>
        <p:txBody>
          <a:bodyPr wrap="square" lIns="0" tIns="0" rIns="0" bIns="0" rtlCol="0" anchor="t"/>
          <a:lstStyle/>
          <a:p>
            <a:pPr marL="0" indent="0" algn="ctr">
              <a:buNone/>
            </a:pPr>
            <a:r>
              <a:rPr lang="en-US" sz="1100" dirty="0">
                <a:solidFill>
                  <a:srgbClr val="E8E4DC"/>
                </a:solidFill>
                <a:latin typeface="Calibri" pitchFamily="34" charset="0"/>
                <a:ea typeface="Calibri" pitchFamily="34" charset="-122"/>
                <a:cs typeface="Calibri" pitchFamily="34" charset="-120"/>
              </a:rPr>
              <a:t>Modules</a:t>
            </a:r>
            <a:endParaRPr lang="en-US" sz="1100" dirty="0"/>
          </a:p>
          <a:p>
            <a:pPr marL="0" indent="0" algn="ctr">
              <a:buNone/>
            </a:pPr>
            <a:r>
              <a:rPr lang="en-US" sz="1100" dirty="0">
                <a:solidFill>
                  <a:srgbClr val="E8E4DC"/>
                </a:solidFill>
                <a:latin typeface="Calibri" pitchFamily="34" charset="0"/>
                <a:ea typeface="Calibri" pitchFamily="34" charset="-122"/>
                <a:cs typeface="Calibri" pitchFamily="34" charset="-120"/>
              </a:rPr>
              <a:t>de formation</a:t>
            </a:r>
            <a:endParaRPr lang="en-US" sz="1100" dirty="0"/>
          </a:p>
        </p:txBody>
      </p:sp>
      <p:sp>
        <p:nvSpPr>
          <p:cNvPr id="16" name="Shape 12"/>
          <p:cNvSpPr/>
          <p:nvPr/>
        </p:nvSpPr>
        <p:spPr>
          <a:xfrm>
            <a:off x="6400800" y="2103120"/>
            <a:ext cx="2468880" cy="21945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17" name="Shape 13"/>
          <p:cNvSpPr/>
          <p:nvPr/>
        </p:nvSpPr>
        <p:spPr>
          <a:xfrm>
            <a:off x="6400800" y="2103120"/>
            <a:ext cx="2468880" cy="54864"/>
          </a:xfrm>
          <a:prstGeom prst="rect">
            <a:avLst/>
          </a:prstGeom>
          <a:solidFill>
            <a:srgbClr val="C9A227"/>
          </a:solidFill>
          <a:ln/>
        </p:spPr>
        <p:txBody>
          <a:bodyPr/>
          <a:lstStyle/>
          <a:p>
            <a:endParaRPr lang="fr-FR"/>
          </a:p>
        </p:txBody>
      </p:sp>
      <p:pic>
        <p:nvPicPr>
          <p:cNvPr id="18" name="Image 2" descr="preencoded.png"/>
          <p:cNvPicPr>
            <a:picLocks noChangeAspect="1"/>
          </p:cNvPicPr>
          <p:nvPr/>
        </p:nvPicPr>
        <p:blipFill>
          <a:blip r:embed="rId5"/>
          <a:stretch>
            <a:fillRect/>
          </a:stretch>
        </p:blipFill>
        <p:spPr>
          <a:xfrm>
            <a:off x="7315200" y="2331720"/>
            <a:ext cx="502920" cy="502920"/>
          </a:xfrm>
          <a:prstGeom prst="rect">
            <a:avLst/>
          </a:prstGeom>
        </p:spPr>
      </p:pic>
      <p:sp>
        <p:nvSpPr>
          <p:cNvPr id="19" name="Text 14"/>
          <p:cNvSpPr/>
          <p:nvPr/>
        </p:nvSpPr>
        <p:spPr>
          <a:xfrm>
            <a:off x="6400800" y="2926080"/>
            <a:ext cx="2468880" cy="640080"/>
          </a:xfrm>
          <a:prstGeom prst="rect">
            <a:avLst/>
          </a:prstGeom>
          <a:noFill/>
          <a:ln/>
        </p:spPr>
        <p:txBody>
          <a:bodyPr wrap="square" lIns="0" tIns="0" rIns="0" bIns="0" rtlCol="0" anchor="ctr"/>
          <a:lstStyle/>
          <a:p>
            <a:pPr marL="0" indent="0" algn="ctr">
              <a:buNone/>
            </a:pPr>
            <a:r>
              <a:rPr lang="en-US" sz="4000" b="1" dirty="0">
                <a:solidFill>
                  <a:srgbClr val="C9A227"/>
                </a:solidFill>
                <a:latin typeface="Georgia" pitchFamily="34" charset="0"/>
                <a:ea typeface="Georgia" pitchFamily="34" charset="-122"/>
                <a:cs typeface="Georgia" pitchFamily="34" charset="-120"/>
              </a:rPr>
              <a:t>256</a:t>
            </a:r>
            <a:endParaRPr lang="en-US" sz="4000" dirty="0"/>
          </a:p>
        </p:txBody>
      </p:sp>
      <p:sp>
        <p:nvSpPr>
          <p:cNvPr id="20" name="Text 15"/>
          <p:cNvSpPr/>
          <p:nvPr/>
        </p:nvSpPr>
        <p:spPr>
          <a:xfrm>
            <a:off x="6400800" y="3520440"/>
            <a:ext cx="2468880" cy="548640"/>
          </a:xfrm>
          <a:prstGeom prst="rect">
            <a:avLst/>
          </a:prstGeom>
          <a:noFill/>
          <a:ln/>
        </p:spPr>
        <p:txBody>
          <a:bodyPr wrap="square" lIns="0" tIns="0" rIns="0" bIns="0" rtlCol="0" anchor="t"/>
          <a:lstStyle/>
          <a:p>
            <a:pPr marL="0" indent="0" algn="ctr">
              <a:buNone/>
            </a:pPr>
            <a:r>
              <a:rPr lang="en-US" sz="1100" dirty="0">
                <a:solidFill>
                  <a:srgbClr val="E8E4DC"/>
                </a:solidFill>
                <a:latin typeface="Calibri" pitchFamily="34" charset="0"/>
                <a:ea typeface="Calibri" pitchFamily="34" charset="-122"/>
                <a:cs typeface="Calibri" pitchFamily="34" charset="-120"/>
              </a:rPr>
              <a:t>Vidéos</a:t>
            </a:r>
            <a:endParaRPr lang="en-US" sz="1100" dirty="0"/>
          </a:p>
          <a:p>
            <a:pPr marL="0" indent="0" algn="ctr">
              <a:buNone/>
            </a:pPr>
            <a:r>
              <a:rPr lang="en-US" sz="1100" dirty="0">
                <a:solidFill>
                  <a:srgbClr val="E8E4DC"/>
                </a:solidFill>
                <a:latin typeface="Calibri" pitchFamily="34" charset="0"/>
                <a:ea typeface="Calibri" pitchFamily="34" charset="-122"/>
                <a:cs typeface="Calibri" pitchFamily="34" charset="-120"/>
              </a:rPr>
              <a:t>pédagogiques</a:t>
            </a:r>
            <a:endParaRPr lang="en-US" sz="1100" dirty="0"/>
          </a:p>
        </p:txBody>
      </p:sp>
      <p:sp>
        <p:nvSpPr>
          <p:cNvPr id="21" name="Shape 16"/>
          <p:cNvSpPr/>
          <p:nvPr/>
        </p:nvSpPr>
        <p:spPr>
          <a:xfrm>
            <a:off x="0" y="4754880"/>
            <a:ext cx="9144000" cy="384048"/>
          </a:xfrm>
          <a:prstGeom prst="rect">
            <a:avLst/>
          </a:prstGeom>
          <a:solidFill>
            <a:srgbClr val="C9A227"/>
          </a:solidFill>
          <a:ln/>
        </p:spPr>
        <p:txBody>
          <a:bodyPr/>
          <a:lstStyle/>
          <a:p>
            <a:endParaRPr lang="fr-FR"/>
          </a:p>
        </p:txBody>
      </p:sp>
      <p:sp>
        <p:nvSpPr>
          <p:cNvPr id="22" name="Text 17"/>
          <p:cNvSpPr/>
          <p:nvPr/>
        </p:nvSpPr>
        <p:spPr>
          <a:xfrm>
            <a:off x="457200" y="4754880"/>
            <a:ext cx="8229600" cy="384048"/>
          </a:xfrm>
          <a:prstGeom prst="rect">
            <a:avLst/>
          </a:prstGeom>
          <a:noFill/>
          <a:ln/>
        </p:spPr>
        <p:txBody>
          <a:bodyPr wrap="square" lIns="0" tIns="0" rIns="0" bIns="0" rtlCol="0" anchor="ctr"/>
          <a:lstStyle/>
          <a:p>
            <a:pPr marL="0" indent="0" algn="ctr">
              <a:buNone/>
            </a:pPr>
            <a:r>
              <a:rPr lang="en-US" sz="1200" b="1" i="1" dirty="0">
                <a:solidFill>
                  <a:srgbClr val="0F1B2D"/>
                </a:solidFill>
                <a:latin typeface="Calibri" pitchFamily="34" charset="0"/>
                <a:ea typeface="Calibri" pitchFamily="34" charset="-122"/>
                <a:cs typeface="Calibri" pitchFamily="34" charset="-120"/>
              </a:rPr>
              <a:t>Un programme intégral pour devenir un manager-leader complet</a:t>
            </a:r>
            <a:endParaRPr lang="en-US" sz="1200" dirty="0"/>
          </a:p>
        </p:txBody>
      </p:sp>
      <p:pic>
        <p:nvPicPr>
          <p:cNvPr id="25" name="Caméra 24">
            <a:extLst>
              <a:ext uri="{FF2B5EF4-FFF2-40B4-BE49-F238E27FC236}">
                <a16:creationId xmlns:a16="http://schemas.microsoft.com/office/drawing/2014/main" id="{8EC87E04-6936-F5A6-9439-78215DB605A6}"/>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6"/>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2EB"/>
        </a:solidFill>
        <a:effectLst/>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marL="0" indent="0">
              <a:buNone/>
            </a:pPr>
            <a:r>
              <a:rPr lang="en-US" sz="2000" b="1" dirty="0">
                <a:solidFill>
                  <a:srgbClr val="0F1B2D"/>
                </a:solidFill>
                <a:latin typeface="Georgia" pitchFamily="34" charset="0"/>
                <a:ea typeface="Georgia" pitchFamily="34" charset="-122"/>
                <a:cs typeface="Georgia" pitchFamily="34" charset="-120"/>
              </a:rPr>
              <a:t>LES 8 DOMAINES DU PROGRAMME</a:t>
            </a:r>
            <a:endParaRPr lang="en-US" sz="2000" dirty="0"/>
          </a:p>
        </p:txBody>
      </p:sp>
      <p:sp>
        <p:nvSpPr>
          <p:cNvPr id="3" name="Shape 1"/>
          <p:cNvSpPr/>
          <p:nvPr/>
        </p:nvSpPr>
        <p:spPr>
          <a:xfrm>
            <a:off x="457200" y="713232"/>
            <a:ext cx="1828800" cy="0"/>
          </a:xfrm>
          <a:prstGeom prst="line">
            <a:avLst/>
          </a:prstGeom>
          <a:noFill/>
          <a:ln w="19050">
            <a:solidFill>
              <a:srgbClr val="C9A227"/>
            </a:solidFill>
            <a:prstDash val="solid"/>
          </a:ln>
        </p:spPr>
        <p:txBody>
          <a:bodyPr/>
          <a:lstStyle/>
          <a:p>
            <a:endParaRPr lang="fr-FR"/>
          </a:p>
        </p:txBody>
      </p:sp>
      <p:sp>
        <p:nvSpPr>
          <p:cNvPr id="4" name="Shape 2"/>
          <p:cNvSpPr/>
          <p:nvPr/>
        </p:nvSpPr>
        <p:spPr>
          <a:xfrm>
            <a:off x="320040" y="100584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5" name="Shape 3"/>
          <p:cNvSpPr/>
          <p:nvPr/>
        </p:nvSpPr>
        <p:spPr>
          <a:xfrm>
            <a:off x="320040" y="1005840"/>
            <a:ext cx="64008" cy="1737360"/>
          </a:xfrm>
          <a:prstGeom prst="rect">
            <a:avLst/>
          </a:prstGeom>
          <a:solidFill>
            <a:srgbClr val="2E86C1"/>
          </a:solidFill>
          <a:ln/>
        </p:spPr>
        <p:txBody>
          <a:bodyPr/>
          <a:lstStyle/>
          <a:p>
            <a:endParaRPr lang="fr-FR"/>
          </a:p>
        </p:txBody>
      </p:sp>
      <p:sp>
        <p:nvSpPr>
          <p:cNvPr id="6" name="Shape 4"/>
          <p:cNvSpPr/>
          <p:nvPr/>
        </p:nvSpPr>
        <p:spPr>
          <a:xfrm>
            <a:off x="594360" y="1234440"/>
            <a:ext cx="457200" cy="457200"/>
          </a:xfrm>
          <a:prstGeom prst="ellipse">
            <a:avLst/>
          </a:prstGeom>
          <a:solidFill>
            <a:srgbClr val="2E86C1"/>
          </a:solidFill>
          <a:ln/>
        </p:spPr>
        <p:txBody>
          <a:bodyPr/>
          <a:lstStyle/>
          <a:p>
            <a:endParaRPr lang="fr-FR"/>
          </a:p>
        </p:txBody>
      </p:sp>
      <p:sp>
        <p:nvSpPr>
          <p:cNvPr id="7" name="Text 5"/>
          <p:cNvSpPr/>
          <p:nvPr/>
        </p:nvSpPr>
        <p:spPr>
          <a:xfrm>
            <a:off x="594360" y="123444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8" name="Text 6"/>
          <p:cNvSpPr/>
          <p:nvPr/>
        </p:nvSpPr>
        <p:spPr>
          <a:xfrm>
            <a:off x="457200" y="1828800"/>
            <a:ext cx="1737360" cy="777240"/>
          </a:xfrm>
          <a:prstGeom prst="rect">
            <a:avLst/>
          </a:prstGeom>
          <a:noFill/>
          <a:ln/>
        </p:spPr>
        <p:txBody>
          <a:bodyPr wrap="square" lIns="0" tIns="0" rIns="0" bIns="0" rtlCol="0" anchor="t"/>
          <a:lstStyle/>
          <a:p>
            <a:pPr marL="0" indent="0" algn="ctr">
              <a:buNone/>
            </a:pPr>
            <a:r>
              <a:rPr lang="en-US" sz="1100" b="1" dirty="0">
                <a:solidFill>
                  <a:srgbClr val="2C2C2C"/>
                </a:solidFill>
                <a:latin typeface="Calibri" pitchFamily="34" charset="0"/>
                <a:ea typeface="Calibri" pitchFamily="34" charset="-122"/>
                <a:cs typeface="Calibri" pitchFamily="34" charset="-120"/>
              </a:rPr>
              <a:t>Intelligence</a:t>
            </a:r>
            <a:endParaRPr lang="en-US" sz="1100" dirty="0"/>
          </a:p>
          <a:p>
            <a:pPr marL="0" indent="0" algn="ctr">
              <a:buNone/>
            </a:pPr>
            <a:r>
              <a:rPr lang="en-US" sz="1100" b="1" dirty="0">
                <a:solidFill>
                  <a:srgbClr val="2C2C2C"/>
                </a:solidFill>
                <a:latin typeface="Calibri" pitchFamily="34" charset="0"/>
                <a:ea typeface="Calibri" pitchFamily="34" charset="-122"/>
                <a:cs typeface="Calibri" pitchFamily="34" charset="-120"/>
              </a:rPr>
              <a:t>Émotionnelle</a:t>
            </a:r>
            <a:endParaRPr lang="en-US" sz="1100" dirty="0"/>
          </a:p>
        </p:txBody>
      </p:sp>
      <p:sp>
        <p:nvSpPr>
          <p:cNvPr id="9" name="Shape 7"/>
          <p:cNvSpPr/>
          <p:nvPr/>
        </p:nvSpPr>
        <p:spPr>
          <a:xfrm>
            <a:off x="2496312" y="100584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10" name="Shape 8"/>
          <p:cNvSpPr/>
          <p:nvPr/>
        </p:nvSpPr>
        <p:spPr>
          <a:xfrm>
            <a:off x="2496312" y="1005840"/>
            <a:ext cx="64008" cy="1737360"/>
          </a:xfrm>
          <a:prstGeom prst="rect">
            <a:avLst/>
          </a:prstGeom>
          <a:solidFill>
            <a:srgbClr val="28B463"/>
          </a:solidFill>
          <a:ln/>
        </p:spPr>
        <p:txBody>
          <a:bodyPr/>
          <a:lstStyle/>
          <a:p>
            <a:endParaRPr lang="fr-FR"/>
          </a:p>
        </p:txBody>
      </p:sp>
      <p:sp>
        <p:nvSpPr>
          <p:cNvPr id="11" name="Shape 9"/>
          <p:cNvSpPr/>
          <p:nvPr/>
        </p:nvSpPr>
        <p:spPr>
          <a:xfrm>
            <a:off x="2770632" y="1234440"/>
            <a:ext cx="457200" cy="457200"/>
          </a:xfrm>
          <a:prstGeom prst="ellipse">
            <a:avLst/>
          </a:prstGeom>
          <a:solidFill>
            <a:srgbClr val="28B463"/>
          </a:solidFill>
          <a:ln/>
        </p:spPr>
        <p:txBody>
          <a:bodyPr/>
          <a:lstStyle/>
          <a:p>
            <a:endParaRPr lang="fr-FR"/>
          </a:p>
        </p:txBody>
      </p:sp>
      <p:sp>
        <p:nvSpPr>
          <p:cNvPr id="12" name="Text 10"/>
          <p:cNvSpPr/>
          <p:nvPr/>
        </p:nvSpPr>
        <p:spPr>
          <a:xfrm>
            <a:off x="2770632" y="123444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3" name="Text 11"/>
          <p:cNvSpPr/>
          <p:nvPr/>
        </p:nvSpPr>
        <p:spPr>
          <a:xfrm>
            <a:off x="2633472" y="1828800"/>
            <a:ext cx="1737360" cy="777240"/>
          </a:xfrm>
          <a:prstGeom prst="rect">
            <a:avLst/>
          </a:prstGeom>
          <a:noFill/>
          <a:ln/>
        </p:spPr>
        <p:txBody>
          <a:bodyPr wrap="square" lIns="0" tIns="0" rIns="0" bIns="0" rtlCol="0" anchor="t"/>
          <a:lstStyle/>
          <a:p>
            <a:pPr marL="0" indent="0" algn="ctr">
              <a:buNone/>
            </a:pPr>
            <a:r>
              <a:rPr lang="en-US" sz="1100" b="1" dirty="0">
                <a:solidFill>
                  <a:srgbClr val="2C2C2C"/>
                </a:solidFill>
                <a:latin typeface="Calibri" pitchFamily="34" charset="0"/>
                <a:ea typeface="Calibri" pitchFamily="34" charset="-122"/>
                <a:cs typeface="Calibri" pitchFamily="34" charset="-120"/>
              </a:rPr>
              <a:t>Management</a:t>
            </a:r>
            <a:endParaRPr lang="en-US" sz="1100" dirty="0"/>
          </a:p>
          <a:p>
            <a:pPr marL="0" indent="0" algn="ctr">
              <a:buNone/>
            </a:pPr>
            <a:r>
              <a:rPr lang="en-US" sz="1100" b="1" dirty="0">
                <a:solidFill>
                  <a:srgbClr val="2C2C2C"/>
                </a:solidFill>
                <a:latin typeface="Calibri" pitchFamily="34" charset="0"/>
                <a:ea typeface="Calibri" pitchFamily="34" charset="-122"/>
                <a:cs typeface="Calibri" pitchFamily="34" charset="-120"/>
              </a:rPr>
              <a:t>d'Équipe</a:t>
            </a:r>
            <a:endParaRPr lang="en-US" sz="1100" dirty="0"/>
          </a:p>
        </p:txBody>
      </p:sp>
      <p:sp>
        <p:nvSpPr>
          <p:cNvPr id="14" name="Shape 12"/>
          <p:cNvSpPr/>
          <p:nvPr/>
        </p:nvSpPr>
        <p:spPr>
          <a:xfrm>
            <a:off x="4672584" y="100584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15" name="Shape 13"/>
          <p:cNvSpPr/>
          <p:nvPr/>
        </p:nvSpPr>
        <p:spPr>
          <a:xfrm>
            <a:off x="4672584" y="1005840"/>
            <a:ext cx="64008" cy="1737360"/>
          </a:xfrm>
          <a:prstGeom prst="rect">
            <a:avLst/>
          </a:prstGeom>
          <a:solidFill>
            <a:srgbClr val="E67E22"/>
          </a:solidFill>
          <a:ln/>
        </p:spPr>
        <p:txBody>
          <a:bodyPr/>
          <a:lstStyle/>
          <a:p>
            <a:endParaRPr lang="fr-FR"/>
          </a:p>
        </p:txBody>
      </p:sp>
      <p:sp>
        <p:nvSpPr>
          <p:cNvPr id="16" name="Shape 14"/>
          <p:cNvSpPr/>
          <p:nvPr/>
        </p:nvSpPr>
        <p:spPr>
          <a:xfrm>
            <a:off x="4946904" y="1234440"/>
            <a:ext cx="457200" cy="457200"/>
          </a:xfrm>
          <a:prstGeom prst="ellipse">
            <a:avLst/>
          </a:prstGeom>
          <a:solidFill>
            <a:srgbClr val="E67E22"/>
          </a:solidFill>
          <a:ln/>
        </p:spPr>
        <p:txBody>
          <a:bodyPr/>
          <a:lstStyle/>
          <a:p>
            <a:endParaRPr lang="fr-FR"/>
          </a:p>
        </p:txBody>
      </p:sp>
      <p:sp>
        <p:nvSpPr>
          <p:cNvPr id="17" name="Text 15"/>
          <p:cNvSpPr/>
          <p:nvPr/>
        </p:nvSpPr>
        <p:spPr>
          <a:xfrm>
            <a:off x="4946904" y="123444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8" name="Text 16"/>
          <p:cNvSpPr/>
          <p:nvPr/>
        </p:nvSpPr>
        <p:spPr>
          <a:xfrm>
            <a:off x="4809744" y="1828800"/>
            <a:ext cx="1737360" cy="777240"/>
          </a:xfrm>
          <a:prstGeom prst="rect">
            <a:avLst/>
          </a:prstGeom>
          <a:noFill/>
          <a:ln/>
        </p:spPr>
        <p:txBody>
          <a:bodyPr wrap="square" lIns="0" tIns="0" rIns="0" bIns="0" rtlCol="0" anchor="t"/>
          <a:lstStyle/>
          <a:p>
            <a:pPr algn="ctr">
              <a:buNone/>
            </a:pPr>
            <a:r>
              <a:rPr lang="en-US" sz="1100" b="1" dirty="0">
                <a:solidFill>
                  <a:srgbClr val="2C2C2C"/>
                </a:solidFill>
                <a:latin typeface="Calibri" pitchFamily="34" charset="0"/>
                <a:ea typeface="Calibri" pitchFamily="34" charset="-122"/>
                <a:cs typeface="Calibri" pitchFamily="34" charset="-120"/>
              </a:rPr>
              <a:t>Transformation</a:t>
            </a:r>
          </a:p>
          <a:p>
            <a:pPr algn="ctr">
              <a:buNone/>
            </a:pPr>
            <a:r>
              <a:rPr lang="en-US" sz="1100" b="1" dirty="0">
                <a:solidFill>
                  <a:srgbClr val="2C2C2C"/>
                </a:solidFill>
                <a:latin typeface="Calibri" pitchFamily="34" charset="0"/>
                <a:ea typeface="Calibri" pitchFamily="34" charset="-122"/>
                <a:cs typeface="Calibri" pitchFamily="34" charset="-120"/>
              </a:rPr>
              <a:t>Organisationnelle</a:t>
            </a:r>
          </a:p>
        </p:txBody>
      </p:sp>
      <p:sp>
        <p:nvSpPr>
          <p:cNvPr id="19" name="Shape 17"/>
          <p:cNvSpPr/>
          <p:nvPr/>
        </p:nvSpPr>
        <p:spPr>
          <a:xfrm>
            <a:off x="6848856" y="100584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20" name="Shape 18"/>
          <p:cNvSpPr/>
          <p:nvPr/>
        </p:nvSpPr>
        <p:spPr>
          <a:xfrm>
            <a:off x="6848856" y="1005840"/>
            <a:ext cx="64008" cy="1737360"/>
          </a:xfrm>
          <a:prstGeom prst="rect">
            <a:avLst/>
          </a:prstGeom>
          <a:solidFill>
            <a:srgbClr val="1ABC9C"/>
          </a:solidFill>
          <a:ln/>
        </p:spPr>
        <p:txBody>
          <a:bodyPr/>
          <a:lstStyle/>
          <a:p>
            <a:endParaRPr lang="fr-FR"/>
          </a:p>
        </p:txBody>
      </p:sp>
      <p:sp>
        <p:nvSpPr>
          <p:cNvPr id="21" name="Shape 19"/>
          <p:cNvSpPr/>
          <p:nvPr/>
        </p:nvSpPr>
        <p:spPr>
          <a:xfrm>
            <a:off x="7123176" y="1234440"/>
            <a:ext cx="457200" cy="457200"/>
          </a:xfrm>
          <a:prstGeom prst="ellipse">
            <a:avLst/>
          </a:prstGeom>
          <a:solidFill>
            <a:srgbClr val="1ABC9C"/>
          </a:solidFill>
          <a:ln/>
        </p:spPr>
        <p:txBody>
          <a:bodyPr/>
          <a:lstStyle/>
          <a:p>
            <a:endParaRPr lang="fr-FR"/>
          </a:p>
        </p:txBody>
      </p:sp>
      <p:sp>
        <p:nvSpPr>
          <p:cNvPr id="22" name="Text 20"/>
          <p:cNvSpPr/>
          <p:nvPr/>
        </p:nvSpPr>
        <p:spPr>
          <a:xfrm>
            <a:off x="7123176" y="123444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4</a:t>
            </a:r>
            <a:endParaRPr lang="en-US" sz="1600" dirty="0"/>
          </a:p>
        </p:txBody>
      </p:sp>
      <p:sp>
        <p:nvSpPr>
          <p:cNvPr id="23" name="Text 21"/>
          <p:cNvSpPr/>
          <p:nvPr/>
        </p:nvSpPr>
        <p:spPr>
          <a:xfrm>
            <a:off x="6986016" y="1828800"/>
            <a:ext cx="1737360" cy="777240"/>
          </a:xfrm>
          <a:prstGeom prst="rect">
            <a:avLst/>
          </a:prstGeom>
          <a:noFill/>
          <a:ln/>
        </p:spPr>
        <p:txBody>
          <a:bodyPr wrap="square" lIns="0" tIns="0" rIns="0" bIns="0" rtlCol="0" anchor="t"/>
          <a:lstStyle/>
          <a:p>
            <a:pPr marL="0" indent="0" algn="ctr">
              <a:buNone/>
            </a:pPr>
            <a:r>
              <a:rPr lang="en-US" sz="1100" b="1" dirty="0">
                <a:solidFill>
                  <a:srgbClr val="2C2C2C"/>
                </a:solidFill>
                <a:latin typeface="Calibri" pitchFamily="34" charset="0"/>
                <a:ea typeface="Calibri" pitchFamily="34" charset="-122"/>
                <a:cs typeface="Calibri" pitchFamily="34" charset="-120"/>
              </a:rPr>
              <a:t>Pilotage</a:t>
            </a:r>
            <a:endParaRPr lang="en-US" sz="1100" dirty="0"/>
          </a:p>
          <a:p>
            <a:pPr marL="0" indent="0" algn="ctr">
              <a:buNone/>
            </a:pPr>
            <a:r>
              <a:rPr lang="en-US" sz="1100" b="1" dirty="0">
                <a:solidFill>
                  <a:srgbClr val="2C2C2C"/>
                </a:solidFill>
                <a:latin typeface="Calibri" pitchFamily="34" charset="0"/>
                <a:ea typeface="Calibri" pitchFamily="34" charset="-122"/>
                <a:cs typeface="Calibri" pitchFamily="34" charset="-120"/>
              </a:rPr>
              <a:t>Financier</a:t>
            </a:r>
            <a:endParaRPr lang="en-US" sz="1100" dirty="0"/>
          </a:p>
        </p:txBody>
      </p:sp>
      <p:sp>
        <p:nvSpPr>
          <p:cNvPr id="24" name="Shape 22"/>
          <p:cNvSpPr/>
          <p:nvPr/>
        </p:nvSpPr>
        <p:spPr>
          <a:xfrm>
            <a:off x="320040" y="297180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25" name="Shape 23"/>
          <p:cNvSpPr/>
          <p:nvPr/>
        </p:nvSpPr>
        <p:spPr>
          <a:xfrm>
            <a:off x="320040" y="2971800"/>
            <a:ext cx="64008" cy="1737360"/>
          </a:xfrm>
          <a:prstGeom prst="rect">
            <a:avLst/>
          </a:prstGeom>
          <a:solidFill>
            <a:srgbClr val="C0392B"/>
          </a:solidFill>
          <a:ln/>
        </p:spPr>
        <p:txBody>
          <a:bodyPr/>
          <a:lstStyle/>
          <a:p>
            <a:endParaRPr lang="fr-FR"/>
          </a:p>
        </p:txBody>
      </p:sp>
      <p:sp>
        <p:nvSpPr>
          <p:cNvPr id="26" name="Shape 24"/>
          <p:cNvSpPr/>
          <p:nvPr/>
        </p:nvSpPr>
        <p:spPr>
          <a:xfrm>
            <a:off x="594360" y="3200400"/>
            <a:ext cx="457200" cy="457200"/>
          </a:xfrm>
          <a:prstGeom prst="ellipse">
            <a:avLst/>
          </a:prstGeom>
          <a:solidFill>
            <a:srgbClr val="C0392B"/>
          </a:solidFill>
          <a:ln/>
        </p:spPr>
        <p:txBody>
          <a:bodyPr/>
          <a:lstStyle/>
          <a:p>
            <a:endParaRPr lang="fr-FR"/>
          </a:p>
        </p:txBody>
      </p:sp>
      <p:sp>
        <p:nvSpPr>
          <p:cNvPr id="27" name="Text 25"/>
          <p:cNvSpPr/>
          <p:nvPr/>
        </p:nvSpPr>
        <p:spPr>
          <a:xfrm>
            <a:off x="594360" y="32004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5</a:t>
            </a:r>
            <a:endParaRPr lang="en-US" sz="1600" dirty="0"/>
          </a:p>
        </p:txBody>
      </p:sp>
      <p:sp>
        <p:nvSpPr>
          <p:cNvPr id="28" name="Text 26"/>
          <p:cNvSpPr/>
          <p:nvPr/>
        </p:nvSpPr>
        <p:spPr>
          <a:xfrm>
            <a:off x="457200" y="3794760"/>
            <a:ext cx="1737360" cy="777240"/>
          </a:xfrm>
          <a:prstGeom prst="rect">
            <a:avLst/>
          </a:prstGeom>
          <a:noFill/>
          <a:ln/>
        </p:spPr>
        <p:txBody>
          <a:bodyPr wrap="square" lIns="0" tIns="0" rIns="0" bIns="0" rtlCol="0" anchor="t"/>
          <a:lstStyle/>
          <a:p>
            <a:pPr algn="ctr">
              <a:buNone/>
            </a:pPr>
            <a:r>
              <a:rPr lang="en-US" sz="1100" b="1" dirty="0">
                <a:solidFill>
                  <a:srgbClr val="2C2C2C"/>
                </a:solidFill>
                <a:latin typeface="Calibri" pitchFamily="34" charset="0"/>
                <a:ea typeface="Calibri" pitchFamily="34" charset="-122"/>
                <a:cs typeface="Calibri" pitchFamily="34" charset="-120"/>
              </a:rPr>
              <a:t>Pilotage</a:t>
            </a:r>
          </a:p>
          <a:p>
            <a:pPr algn="ctr">
              <a:buNone/>
            </a:pPr>
            <a:r>
              <a:rPr lang="en-US" sz="1100" b="1" dirty="0">
                <a:solidFill>
                  <a:srgbClr val="2C2C2C"/>
                </a:solidFill>
                <a:latin typeface="Calibri" pitchFamily="34" charset="0"/>
                <a:ea typeface="Calibri" pitchFamily="34" charset="-122"/>
                <a:cs typeface="Calibri" pitchFamily="34" charset="-120"/>
              </a:rPr>
              <a:t>de Crise</a:t>
            </a:r>
          </a:p>
        </p:txBody>
      </p:sp>
      <p:sp>
        <p:nvSpPr>
          <p:cNvPr id="29" name="Shape 27"/>
          <p:cNvSpPr/>
          <p:nvPr/>
        </p:nvSpPr>
        <p:spPr>
          <a:xfrm>
            <a:off x="2496312" y="297180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30" name="Shape 28"/>
          <p:cNvSpPr/>
          <p:nvPr/>
        </p:nvSpPr>
        <p:spPr>
          <a:xfrm>
            <a:off x="2496312" y="2971800"/>
            <a:ext cx="64008" cy="1737360"/>
          </a:xfrm>
          <a:prstGeom prst="rect">
            <a:avLst/>
          </a:prstGeom>
          <a:solidFill>
            <a:srgbClr val="8E44AD"/>
          </a:solidFill>
          <a:ln/>
        </p:spPr>
        <p:txBody>
          <a:bodyPr/>
          <a:lstStyle/>
          <a:p>
            <a:endParaRPr lang="fr-FR"/>
          </a:p>
        </p:txBody>
      </p:sp>
      <p:sp>
        <p:nvSpPr>
          <p:cNvPr id="31" name="Shape 29"/>
          <p:cNvSpPr/>
          <p:nvPr/>
        </p:nvSpPr>
        <p:spPr>
          <a:xfrm>
            <a:off x="2770632" y="3200400"/>
            <a:ext cx="457200" cy="457200"/>
          </a:xfrm>
          <a:prstGeom prst="ellipse">
            <a:avLst/>
          </a:prstGeom>
          <a:solidFill>
            <a:srgbClr val="8E44AD"/>
          </a:solidFill>
          <a:ln/>
        </p:spPr>
        <p:txBody>
          <a:bodyPr/>
          <a:lstStyle/>
          <a:p>
            <a:endParaRPr lang="fr-FR"/>
          </a:p>
        </p:txBody>
      </p:sp>
      <p:sp>
        <p:nvSpPr>
          <p:cNvPr id="32" name="Text 30"/>
          <p:cNvSpPr/>
          <p:nvPr/>
        </p:nvSpPr>
        <p:spPr>
          <a:xfrm>
            <a:off x="2770632" y="32004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6</a:t>
            </a:r>
            <a:endParaRPr lang="en-US" sz="1600" dirty="0"/>
          </a:p>
        </p:txBody>
      </p:sp>
      <p:sp>
        <p:nvSpPr>
          <p:cNvPr id="33" name="Text 31"/>
          <p:cNvSpPr/>
          <p:nvPr/>
        </p:nvSpPr>
        <p:spPr>
          <a:xfrm>
            <a:off x="2633472" y="3794760"/>
            <a:ext cx="1737360" cy="777240"/>
          </a:xfrm>
          <a:prstGeom prst="rect">
            <a:avLst/>
          </a:prstGeom>
          <a:noFill/>
          <a:ln/>
        </p:spPr>
        <p:txBody>
          <a:bodyPr wrap="square" lIns="0" tIns="0" rIns="0" bIns="0" rtlCol="0" anchor="t"/>
          <a:lstStyle/>
          <a:p>
            <a:pPr algn="ctr">
              <a:buNone/>
            </a:pPr>
            <a:r>
              <a:rPr lang="fr-FR" sz="1100" b="1" dirty="0">
                <a:solidFill>
                  <a:srgbClr val="2C2C2C"/>
                </a:solidFill>
                <a:effectLst/>
                <a:latin typeface="Calibri" panose="020F0502020204030204" pitchFamily="34" charset="0"/>
              </a:rPr>
              <a:t>Techniques d'influence et de négociation</a:t>
            </a:r>
            <a:endParaRPr lang="en-US" sz="1100" b="1" dirty="0">
              <a:solidFill>
                <a:srgbClr val="2C2C2C"/>
              </a:solidFill>
              <a:latin typeface="Calibri" pitchFamily="34" charset="0"/>
              <a:ea typeface="Calibri" pitchFamily="34" charset="-122"/>
              <a:cs typeface="Calibri" pitchFamily="34" charset="-120"/>
            </a:endParaRPr>
          </a:p>
        </p:txBody>
      </p:sp>
      <p:sp>
        <p:nvSpPr>
          <p:cNvPr id="34" name="Shape 32"/>
          <p:cNvSpPr/>
          <p:nvPr/>
        </p:nvSpPr>
        <p:spPr>
          <a:xfrm>
            <a:off x="4672584" y="297180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35" name="Shape 33"/>
          <p:cNvSpPr/>
          <p:nvPr/>
        </p:nvSpPr>
        <p:spPr>
          <a:xfrm>
            <a:off x="4672584" y="2971800"/>
            <a:ext cx="64008" cy="1737360"/>
          </a:xfrm>
          <a:prstGeom prst="rect">
            <a:avLst/>
          </a:prstGeom>
          <a:solidFill>
            <a:srgbClr val="2C3E50"/>
          </a:solidFill>
          <a:ln/>
        </p:spPr>
        <p:txBody>
          <a:bodyPr/>
          <a:lstStyle/>
          <a:p>
            <a:endParaRPr lang="fr-FR"/>
          </a:p>
        </p:txBody>
      </p:sp>
      <p:sp>
        <p:nvSpPr>
          <p:cNvPr id="36" name="Shape 34"/>
          <p:cNvSpPr/>
          <p:nvPr/>
        </p:nvSpPr>
        <p:spPr>
          <a:xfrm>
            <a:off x="4946904" y="3200400"/>
            <a:ext cx="457200" cy="457200"/>
          </a:xfrm>
          <a:prstGeom prst="ellipse">
            <a:avLst/>
          </a:prstGeom>
          <a:solidFill>
            <a:srgbClr val="2C3E50"/>
          </a:solidFill>
          <a:ln/>
        </p:spPr>
        <p:txBody>
          <a:bodyPr/>
          <a:lstStyle/>
          <a:p>
            <a:endParaRPr lang="fr-FR"/>
          </a:p>
        </p:txBody>
      </p:sp>
      <p:sp>
        <p:nvSpPr>
          <p:cNvPr id="37" name="Text 35"/>
          <p:cNvSpPr/>
          <p:nvPr/>
        </p:nvSpPr>
        <p:spPr>
          <a:xfrm>
            <a:off x="4946904" y="32004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7</a:t>
            </a:r>
            <a:endParaRPr lang="en-US" sz="1600" dirty="0"/>
          </a:p>
        </p:txBody>
      </p:sp>
      <p:sp>
        <p:nvSpPr>
          <p:cNvPr id="38" name="Text 36"/>
          <p:cNvSpPr/>
          <p:nvPr/>
        </p:nvSpPr>
        <p:spPr>
          <a:xfrm>
            <a:off x="4809744" y="3794760"/>
            <a:ext cx="1737360" cy="777240"/>
          </a:xfrm>
          <a:prstGeom prst="rect">
            <a:avLst/>
          </a:prstGeom>
          <a:noFill/>
          <a:ln/>
        </p:spPr>
        <p:txBody>
          <a:bodyPr wrap="square" lIns="0" tIns="0" rIns="0" bIns="0" rtlCol="0" anchor="t"/>
          <a:lstStyle/>
          <a:p>
            <a:pPr algn="ctr">
              <a:buNone/>
            </a:pPr>
            <a:r>
              <a:rPr lang="en-US" sz="1100" b="1" dirty="0">
                <a:solidFill>
                  <a:srgbClr val="2C2C2C"/>
                </a:solidFill>
                <a:latin typeface="Calibri" pitchFamily="34" charset="0"/>
                <a:ea typeface="Calibri" pitchFamily="34" charset="-122"/>
                <a:cs typeface="Calibri" pitchFamily="34" charset="-120"/>
              </a:rPr>
              <a:t>Décision</a:t>
            </a:r>
          </a:p>
          <a:p>
            <a:pPr algn="ctr">
              <a:buNone/>
            </a:pPr>
            <a:r>
              <a:rPr lang="en-US" sz="1100" b="1" dirty="0">
                <a:solidFill>
                  <a:srgbClr val="2C2C2C"/>
                </a:solidFill>
                <a:latin typeface="Calibri" pitchFamily="34" charset="0"/>
                <a:ea typeface="Calibri" pitchFamily="34" charset="-122"/>
                <a:cs typeface="Calibri" pitchFamily="34" charset="-120"/>
              </a:rPr>
              <a:t>Stratégique</a:t>
            </a:r>
          </a:p>
        </p:txBody>
      </p:sp>
      <p:sp>
        <p:nvSpPr>
          <p:cNvPr id="39" name="Shape 37"/>
          <p:cNvSpPr/>
          <p:nvPr/>
        </p:nvSpPr>
        <p:spPr>
          <a:xfrm>
            <a:off x="6848856" y="2971800"/>
            <a:ext cx="1993392" cy="1737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40" name="Shape 38"/>
          <p:cNvSpPr/>
          <p:nvPr/>
        </p:nvSpPr>
        <p:spPr>
          <a:xfrm>
            <a:off x="6848856" y="2971800"/>
            <a:ext cx="64008" cy="1737360"/>
          </a:xfrm>
          <a:prstGeom prst="rect">
            <a:avLst/>
          </a:prstGeom>
          <a:solidFill>
            <a:srgbClr val="C9A227"/>
          </a:solidFill>
          <a:ln/>
        </p:spPr>
        <p:txBody>
          <a:bodyPr/>
          <a:lstStyle/>
          <a:p>
            <a:endParaRPr lang="fr-FR"/>
          </a:p>
        </p:txBody>
      </p:sp>
      <p:sp>
        <p:nvSpPr>
          <p:cNvPr id="41" name="Shape 39"/>
          <p:cNvSpPr/>
          <p:nvPr/>
        </p:nvSpPr>
        <p:spPr>
          <a:xfrm>
            <a:off x="7123176" y="3200400"/>
            <a:ext cx="457200" cy="457200"/>
          </a:xfrm>
          <a:prstGeom prst="ellipse">
            <a:avLst/>
          </a:prstGeom>
          <a:solidFill>
            <a:srgbClr val="C9A227"/>
          </a:solidFill>
          <a:ln/>
        </p:spPr>
        <p:txBody>
          <a:bodyPr/>
          <a:lstStyle/>
          <a:p>
            <a:endParaRPr lang="fr-FR"/>
          </a:p>
        </p:txBody>
      </p:sp>
      <p:sp>
        <p:nvSpPr>
          <p:cNvPr id="42" name="Text 40"/>
          <p:cNvSpPr/>
          <p:nvPr/>
        </p:nvSpPr>
        <p:spPr>
          <a:xfrm>
            <a:off x="7123176" y="32004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8</a:t>
            </a:r>
            <a:endParaRPr lang="en-US" sz="1600" dirty="0"/>
          </a:p>
        </p:txBody>
      </p:sp>
      <p:sp>
        <p:nvSpPr>
          <p:cNvPr id="43" name="Text 41"/>
          <p:cNvSpPr/>
          <p:nvPr/>
        </p:nvSpPr>
        <p:spPr>
          <a:xfrm>
            <a:off x="6986016" y="3794760"/>
            <a:ext cx="1737360" cy="777240"/>
          </a:xfrm>
          <a:prstGeom prst="rect">
            <a:avLst/>
          </a:prstGeom>
          <a:noFill/>
          <a:ln/>
        </p:spPr>
        <p:txBody>
          <a:bodyPr wrap="square" lIns="0" tIns="0" rIns="0" bIns="0" rtlCol="0" anchor="t"/>
          <a:lstStyle/>
          <a:p>
            <a:pPr marL="0" indent="0" algn="ctr">
              <a:buNone/>
            </a:pPr>
            <a:r>
              <a:rPr lang="en-US" sz="1100" b="1" dirty="0">
                <a:solidFill>
                  <a:srgbClr val="2C2C2C"/>
                </a:solidFill>
                <a:latin typeface="Calibri" pitchFamily="34" charset="0"/>
                <a:ea typeface="Calibri" pitchFamily="34" charset="-122"/>
                <a:cs typeface="Calibri" pitchFamily="34" charset="-120"/>
              </a:rPr>
              <a:t>Management de la</a:t>
            </a:r>
            <a:endParaRPr lang="en-US" sz="1100" dirty="0"/>
          </a:p>
          <a:p>
            <a:pPr marL="0" indent="0" algn="ctr">
              <a:buNone/>
            </a:pPr>
            <a:r>
              <a:rPr lang="en-US" sz="1100" b="1" dirty="0">
                <a:solidFill>
                  <a:srgbClr val="2C2C2C"/>
                </a:solidFill>
                <a:latin typeface="Calibri" pitchFamily="34" charset="0"/>
                <a:ea typeface="Calibri" pitchFamily="34" charset="-122"/>
                <a:cs typeface="Calibri" pitchFamily="34" charset="-120"/>
              </a:rPr>
              <a:t>Transformation</a:t>
            </a:r>
            <a:endParaRPr lang="en-US" sz="1100" dirty="0"/>
          </a:p>
        </p:txBody>
      </p:sp>
      <p:pic>
        <p:nvPicPr>
          <p:cNvPr id="44" name="Caméra 43">
            <a:extLst>
              <a:ext uri="{FF2B5EF4-FFF2-40B4-BE49-F238E27FC236}">
                <a16:creationId xmlns:a16="http://schemas.microsoft.com/office/drawing/2014/main" id="{CEDC1D01-0B26-272D-464A-1A6EA9C8F525}"/>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227"/>
          </a:solidFill>
          <a:ln/>
        </p:spPr>
        <p:txBody>
          <a:bodyPr/>
          <a:lstStyle/>
          <a:p>
            <a:endParaRPr lang="fr-FR"/>
          </a:p>
        </p:txBody>
      </p:sp>
      <p:sp>
        <p:nvSpPr>
          <p:cNvPr id="3" name="Text 1"/>
          <p:cNvSpPr/>
          <p:nvPr/>
        </p:nvSpPr>
        <p:spPr>
          <a:xfrm>
            <a:off x="548640" y="274320"/>
            <a:ext cx="8046720" cy="45720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4 COUCHES D'APPRENTISSAGE</a:t>
            </a:r>
            <a:endParaRPr lang="en-US" sz="2200" dirty="0"/>
          </a:p>
        </p:txBody>
      </p:sp>
      <p:sp>
        <p:nvSpPr>
          <p:cNvPr id="4" name="Text 2"/>
          <p:cNvSpPr/>
          <p:nvPr/>
        </p:nvSpPr>
        <p:spPr>
          <a:xfrm>
            <a:off x="548640" y="731520"/>
            <a:ext cx="7315200" cy="365760"/>
          </a:xfrm>
          <a:prstGeom prst="rect">
            <a:avLst/>
          </a:prstGeom>
          <a:noFill/>
          <a:ln/>
        </p:spPr>
        <p:txBody>
          <a:bodyPr wrap="square" lIns="0" tIns="0" rIns="0" bIns="0" rtlCol="0" anchor="ctr"/>
          <a:lstStyle/>
          <a:p>
            <a:pPr marL="0" indent="0">
              <a:buNone/>
            </a:pPr>
            <a:r>
              <a:rPr lang="en-US" sz="1200" i="1" dirty="0">
                <a:solidFill>
                  <a:srgbClr val="E8E4DC"/>
                </a:solidFill>
                <a:latin typeface="Calibri" pitchFamily="34" charset="0"/>
                <a:ea typeface="Calibri" pitchFamily="34" charset="-122"/>
                <a:cs typeface="Calibri" pitchFamily="34" charset="-120"/>
              </a:rPr>
              <a:t>Chaque module est structuré en 4 couches progressives</a:t>
            </a:r>
            <a:endParaRPr lang="en-US" sz="1200" dirty="0"/>
          </a:p>
        </p:txBody>
      </p:sp>
      <p:sp>
        <p:nvSpPr>
          <p:cNvPr id="5" name="Shape 3"/>
          <p:cNvSpPr/>
          <p:nvPr/>
        </p:nvSpPr>
        <p:spPr>
          <a:xfrm>
            <a:off x="411480" y="1371600"/>
            <a:ext cx="1965960" cy="3108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6" name="Shape 4"/>
          <p:cNvSpPr/>
          <p:nvPr/>
        </p:nvSpPr>
        <p:spPr>
          <a:xfrm>
            <a:off x="411480" y="1371600"/>
            <a:ext cx="1965960" cy="73152"/>
          </a:xfrm>
          <a:prstGeom prst="rect">
            <a:avLst/>
          </a:prstGeom>
          <a:solidFill>
            <a:srgbClr val="1A5276"/>
          </a:solidFill>
          <a:ln/>
        </p:spPr>
        <p:txBody>
          <a:bodyPr/>
          <a:lstStyle/>
          <a:p>
            <a:endParaRPr lang="fr-FR"/>
          </a:p>
        </p:txBody>
      </p:sp>
      <p:sp>
        <p:nvSpPr>
          <p:cNvPr id="7" name="Shape 5"/>
          <p:cNvSpPr/>
          <p:nvPr/>
        </p:nvSpPr>
        <p:spPr>
          <a:xfrm>
            <a:off x="1005840" y="1691640"/>
            <a:ext cx="777240" cy="777240"/>
          </a:xfrm>
          <a:prstGeom prst="ellipse">
            <a:avLst/>
          </a:prstGeom>
          <a:solidFill>
            <a:srgbClr val="1A5276"/>
          </a:solidFill>
          <a:ln/>
        </p:spPr>
        <p:txBody>
          <a:bodyPr/>
          <a:lstStyle/>
          <a:p>
            <a:endParaRPr lang="fr-FR"/>
          </a:p>
        </p:txBody>
      </p:sp>
      <p:pic>
        <p:nvPicPr>
          <p:cNvPr id="8" name="Image 0" descr="preencoded.png"/>
          <p:cNvPicPr>
            <a:picLocks noChangeAspect="1"/>
          </p:cNvPicPr>
          <p:nvPr/>
        </p:nvPicPr>
        <p:blipFill>
          <a:blip r:embed="rId3"/>
          <a:stretch>
            <a:fillRect/>
          </a:stretch>
        </p:blipFill>
        <p:spPr>
          <a:xfrm>
            <a:off x="1161288" y="1847088"/>
            <a:ext cx="457200" cy="457200"/>
          </a:xfrm>
          <a:prstGeom prst="rect">
            <a:avLst/>
          </a:prstGeom>
        </p:spPr>
      </p:pic>
      <p:sp>
        <p:nvSpPr>
          <p:cNvPr id="9" name="Text 6"/>
          <p:cNvSpPr/>
          <p:nvPr/>
        </p:nvSpPr>
        <p:spPr>
          <a:xfrm>
            <a:off x="411480" y="2651760"/>
            <a:ext cx="1965960" cy="411480"/>
          </a:xfrm>
          <a:prstGeom prst="rect">
            <a:avLst/>
          </a:prstGeom>
          <a:noFill/>
          <a:ln/>
        </p:spPr>
        <p:txBody>
          <a:bodyPr wrap="square" lIns="0" tIns="0" rIns="0" bIns="0" rtlCol="0" anchor="ctr"/>
          <a:lstStyle/>
          <a:p>
            <a:pPr marL="0" indent="0" algn="ctr">
              <a:buNone/>
            </a:pPr>
            <a:r>
              <a:rPr lang="en-US" sz="1300" b="1" kern="0" spc="300" dirty="0">
                <a:solidFill>
                  <a:srgbClr val="1A5276"/>
                </a:solidFill>
                <a:latin typeface="Calibri" pitchFamily="34" charset="0"/>
                <a:ea typeface="Calibri" pitchFamily="34" charset="-122"/>
                <a:cs typeface="Calibri" pitchFamily="34" charset="-120"/>
              </a:rPr>
              <a:t>FONDEMENT</a:t>
            </a:r>
            <a:endParaRPr lang="en-US" sz="1300" dirty="0"/>
          </a:p>
        </p:txBody>
      </p:sp>
      <p:sp>
        <p:nvSpPr>
          <p:cNvPr id="10" name="Shape 7"/>
          <p:cNvSpPr/>
          <p:nvPr/>
        </p:nvSpPr>
        <p:spPr>
          <a:xfrm>
            <a:off x="868680" y="3108960"/>
            <a:ext cx="1051560" cy="0"/>
          </a:xfrm>
          <a:prstGeom prst="line">
            <a:avLst/>
          </a:prstGeom>
          <a:noFill/>
          <a:ln w="9525">
            <a:solidFill>
              <a:srgbClr val="1A5276"/>
            </a:solidFill>
            <a:prstDash val="solid"/>
          </a:ln>
        </p:spPr>
        <p:txBody>
          <a:bodyPr/>
          <a:lstStyle/>
          <a:p>
            <a:endParaRPr lang="fr-FR"/>
          </a:p>
        </p:txBody>
      </p:sp>
      <p:sp>
        <p:nvSpPr>
          <p:cNvPr id="11" name="Text 8"/>
          <p:cNvSpPr/>
          <p:nvPr/>
        </p:nvSpPr>
        <p:spPr>
          <a:xfrm>
            <a:off x="548640" y="3246120"/>
            <a:ext cx="1691640" cy="822960"/>
          </a:xfrm>
          <a:prstGeom prst="rect">
            <a:avLst/>
          </a:prstGeom>
          <a:noFill/>
          <a:ln/>
        </p:spPr>
        <p:txBody>
          <a:bodyPr wrap="square" lIns="0" tIns="0" rIns="0" bIns="0" rtlCol="0" anchor="t"/>
          <a:lstStyle/>
          <a:p>
            <a:pPr marL="0" indent="0" algn="ctr">
              <a:buNone/>
            </a:pPr>
            <a:r>
              <a:rPr lang="en-US" sz="1000" dirty="0">
                <a:solidFill>
                  <a:srgbClr val="E8E4DC"/>
                </a:solidFill>
                <a:latin typeface="Calibri" pitchFamily="34" charset="0"/>
                <a:ea typeface="Calibri" pitchFamily="34" charset="-122"/>
                <a:cs typeface="Calibri" pitchFamily="34" charset="-120"/>
              </a:rPr>
              <a:t>Les bases théoriques</a:t>
            </a:r>
            <a:endParaRPr lang="en-US" sz="1000" dirty="0"/>
          </a:p>
          <a:p>
            <a:pPr marL="0" indent="0" algn="ctr">
              <a:buNone/>
            </a:pPr>
            <a:r>
              <a:rPr lang="en-US" sz="1000" dirty="0">
                <a:solidFill>
                  <a:srgbClr val="E8E4DC"/>
                </a:solidFill>
                <a:latin typeface="Calibri" pitchFamily="34" charset="0"/>
                <a:ea typeface="Calibri" pitchFamily="34" charset="-122"/>
                <a:cs typeface="Calibri" pitchFamily="34" charset="-120"/>
              </a:rPr>
              <a:t>et les concepts clés</a:t>
            </a:r>
            <a:endParaRPr lang="en-US" sz="1000" dirty="0"/>
          </a:p>
        </p:txBody>
      </p:sp>
      <p:sp>
        <p:nvSpPr>
          <p:cNvPr id="12" name="Shape 9"/>
          <p:cNvSpPr/>
          <p:nvPr/>
        </p:nvSpPr>
        <p:spPr>
          <a:xfrm>
            <a:off x="2560320" y="1371600"/>
            <a:ext cx="1965960" cy="3108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13" name="Shape 10"/>
          <p:cNvSpPr/>
          <p:nvPr/>
        </p:nvSpPr>
        <p:spPr>
          <a:xfrm>
            <a:off x="2560320" y="1371600"/>
            <a:ext cx="1965960" cy="73152"/>
          </a:xfrm>
          <a:prstGeom prst="rect">
            <a:avLst/>
          </a:prstGeom>
          <a:solidFill>
            <a:srgbClr val="1E8449"/>
          </a:solidFill>
          <a:ln/>
        </p:spPr>
        <p:txBody>
          <a:bodyPr/>
          <a:lstStyle/>
          <a:p>
            <a:endParaRPr lang="fr-FR"/>
          </a:p>
        </p:txBody>
      </p:sp>
      <p:sp>
        <p:nvSpPr>
          <p:cNvPr id="14" name="Shape 11"/>
          <p:cNvSpPr/>
          <p:nvPr/>
        </p:nvSpPr>
        <p:spPr>
          <a:xfrm>
            <a:off x="3154680" y="1691640"/>
            <a:ext cx="777240" cy="777240"/>
          </a:xfrm>
          <a:prstGeom prst="ellipse">
            <a:avLst/>
          </a:prstGeom>
          <a:solidFill>
            <a:srgbClr val="1E8449"/>
          </a:solidFill>
          <a:ln/>
        </p:spPr>
        <p:txBody>
          <a:bodyPr/>
          <a:lstStyle/>
          <a:p>
            <a:endParaRPr lang="fr-FR"/>
          </a:p>
        </p:txBody>
      </p:sp>
      <p:pic>
        <p:nvPicPr>
          <p:cNvPr id="15" name="Image 1" descr="preencoded.png"/>
          <p:cNvPicPr>
            <a:picLocks noChangeAspect="1"/>
          </p:cNvPicPr>
          <p:nvPr/>
        </p:nvPicPr>
        <p:blipFill>
          <a:blip r:embed="rId4"/>
          <a:stretch>
            <a:fillRect/>
          </a:stretch>
        </p:blipFill>
        <p:spPr>
          <a:xfrm>
            <a:off x="3310128" y="1847088"/>
            <a:ext cx="457200" cy="457200"/>
          </a:xfrm>
          <a:prstGeom prst="rect">
            <a:avLst/>
          </a:prstGeom>
        </p:spPr>
      </p:pic>
      <p:sp>
        <p:nvSpPr>
          <p:cNvPr id="16" name="Text 12"/>
          <p:cNvSpPr/>
          <p:nvPr/>
        </p:nvSpPr>
        <p:spPr>
          <a:xfrm>
            <a:off x="2560320" y="2651760"/>
            <a:ext cx="1965960" cy="411480"/>
          </a:xfrm>
          <a:prstGeom prst="rect">
            <a:avLst/>
          </a:prstGeom>
          <a:noFill/>
          <a:ln/>
        </p:spPr>
        <p:txBody>
          <a:bodyPr wrap="square" lIns="0" tIns="0" rIns="0" bIns="0" rtlCol="0" anchor="ctr"/>
          <a:lstStyle/>
          <a:p>
            <a:pPr marL="0" indent="0" algn="ctr">
              <a:buNone/>
            </a:pPr>
            <a:r>
              <a:rPr lang="en-US" sz="1300" b="1" kern="0" spc="300" dirty="0">
                <a:solidFill>
                  <a:srgbClr val="1E8449"/>
                </a:solidFill>
                <a:latin typeface="Calibri" pitchFamily="34" charset="0"/>
                <a:ea typeface="Calibri" pitchFamily="34" charset="-122"/>
                <a:cs typeface="Calibri" pitchFamily="34" charset="-120"/>
              </a:rPr>
              <a:t>LECTURE</a:t>
            </a:r>
            <a:endParaRPr lang="en-US" sz="1300" dirty="0"/>
          </a:p>
        </p:txBody>
      </p:sp>
      <p:sp>
        <p:nvSpPr>
          <p:cNvPr id="17" name="Shape 13"/>
          <p:cNvSpPr/>
          <p:nvPr/>
        </p:nvSpPr>
        <p:spPr>
          <a:xfrm>
            <a:off x="3017520" y="3108960"/>
            <a:ext cx="1051560" cy="0"/>
          </a:xfrm>
          <a:prstGeom prst="line">
            <a:avLst/>
          </a:prstGeom>
          <a:noFill/>
          <a:ln w="9525">
            <a:solidFill>
              <a:srgbClr val="1E8449"/>
            </a:solidFill>
            <a:prstDash val="solid"/>
          </a:ln>
        </p:spPr>
        <p:txBody>
          <a:bodyPr/>
          <a:lstStyle/>
          <a:p>
            <a:endParaRPr lang="fr-FR"/>
          </a:p>
        </p:txBody>
      </p:sp>
      <p:sp>
        <p:nvSpPr>
          <p:cNvPr id="18" name="Text 14"/>
          <p:cNvSpPr/>
          <p:nvPr/>
        </p:nvSpPr>
        <p:spPr>
          <a:xfrm>
            <a:off x="2697480" y="3246120"/>
            <a:ext cx="1691640" cy="822960"/>
          </a:xfrm>
          <a:prstGeom prst="rect">
            <a:avLst/>
          </a:prstGeom>
          <a:noFill/>
          <a:ln/>
        </p:spPr>
        <p:txBody>
          <a:bodyPr wrap="square" lIns="0" tIns="0" rIns="0" bIns="0" rtlCol="0" anchor="t"/>
          <a:lstStyle/>
          <a:p>
            <a:pPr marL="0" indent="0" algn="ctr">
              <a:buNone/>
            </a:pPr>
            <a:r>
              <a:rPr lang="en-US" sz="1000" dirty="0">
                <a:solidFill>
                  <a:srgbClr val="E8E4DC"/>
                </a:solidFill>
                <a:latin typeface="Calibri" pitchFamily="34" charset="0"/>
                <a:ea typeface="Calibri" pitchFamily="34" charset="-122"/>
                <a:cs typeface="Calibri" pitchFamily="34" charset="-120"/>
              </a:rPr>
              <a:t>L'analyse et la</a:t>
            </a:r>
            <a:endParaRPr lang="en-US" sz="1000" dirty="0"/>
          </a:p>
          <a:p>
            <a:pPr marL="0" indent="0" algn="ctr">
              <a:buNone/>
            </a:pPr>
            <a:r>
              <a:rPr lang="en-US" sz="1000" dirty="0">
                <a:solidFill>
                  <a:srgbClr val="E8E4DC"/>
                </a:solidFill>
                <a:latin typeface="Calibri" pitchFamily="34" charset="0"/>
                <a:ea typeface="Calibri" pitchFamily="34" charset="-122"/>
                <a:cs typeface="Calibri" pitchFamily="34" charset="-120"/>
              </a:rPr>
              <a:t>compréhension approfondie</a:t>
            </a:r>
            <a:endParaRPr lang="en-US" sz="1000" dirty="0"/>
          </a:p>
        </p:txBody>
      </p:sp>
      <p:sp>
        <p:nvSpPr>
          <p:cNvPr id="19" name="Shape 15"/>
          <p:cNvSpPr/>
          <p:nvPr/>
        </p:nvSpPr>
        <p:spPr>
          <a:xfrm>
            <a:off x="4709160" y="1371600"/>
            <a:ext cx="1965960" cy="3108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20" name="Shape 16"/>
          <p:cNvSpPr/>
          <p:nvPr/>
        </p:nvSpPr>
        <p:spPr>
          <a:xfrm>
            <a:off x="4709160" y="1371600"/>
            <a:ext cx="1965960" cy="73152"/>
          </a:xfrm>
          <a:prstGeom prst="rect">
            <a:avLst/>
          </a:prstGeom>
          <a:solidFill>
            <a:srgbClr val="BA4A00"/>
          </a:solidFill>
          <a:ln/>
        </p:spPr>
        <p:txBody>
          <a:bodyPr/>
          <a:lstStyle/>
          <a:p>
            <a:endParaRPr lang="fr-FR"/>
          </a:p>
        </p:txBody>
      </p:sp>
      <p:sp>
        <p:nvSpPr>
          <p:cNvPr id="21" name="Shape 17"/>
          <p:cNvSpPr/>
          <p:nvPr/>
        </p:nvSpPr>
        <p:spPr>
          <a:xfrm>
            <a:off x="5303520" y="1691640"/>
            <a:ext cx="777240" cy="777240"/>
          </a:xfrm>
          <a:prstGeom prst="ellipse">
            <a:avLst/>
          </a:prstGeom>
          <a:solidFill>
            <a:srgbClr val="BA4A00"/>
          </a:solidFill>
          <a:ln/>
        </p:spPr>
        <p:txBody>
          <a:bodyPr/>
          <a:lstStyle/>
          <a:p>
            <a:endParaRPr lang="fr-FR"/>
          </a:p>
        </p:txBody>
      </p:sp>
      <p:pic>
        <p:nvPicPr>
          <p:cNvPr id="22" name="Image 2" descr="preencoded.png"/>
          <p:cNvPicPr>
            <a:picLocks noChangeAspect="1"/>
          </p:cNvPicPr>
          <p:nvPr/>
        </p:nvPicPr>
        <p:blipFill>
          <a:blip r:embed="rId5"/>
          <a:stretch>
            <a:fillRect/>
          </a:stretch>
        </p:blipFill>
        <p:spPr>
          <a:xfrm>
            <a:off x="5458968" y="1847088"/>
            <a:ext cx="457200" cy="457200"/>
          </a:xfrm>
          <a:prstGeom prst="rect">
            <a:avLst/>
          </a:prstGeom>
        </p:spPr>
      </p:pic>
      <p:sp>
        <p:nvSpPr>
          <p:cNvPr id="23" name="Text 18"/>
          <p:cNvSpPr/>
          <p:nvPr/>
        </p:nvSpPr>
        <p:spPr>
          <a:xfrm>
            <a:off x="4709160" y="2651760"/>
            <a:ext cx="1965960" cy="411480"/>
          </a:xfrm>
          <a:prstGeom prst="rect">
            <a:avLst/>
          </a:prstGeom>
          <a:noFill/>
          <a:ln/>
        </p:spPr>
        <p:txBody>
          <a:bodyPr wrap="square" lIns="0" tIns="0" rIns="0" bIns="0" rtlCol="0" anchor="ctr"/>
          <a:lstStyle/>
          <a:p>
            <a:pPr marL="0" indent="0" algn="ctr">
              <a:buNone/>
            </a:pPr>
            <a:r>
              <a:rPr lang="en-US" sz="1300" b="1" kern="0" spc="300" dirty="0">
                <a:solidFill>
                  <a:srgbClr val="BA4A00"/>
                </a:solidFill>
                <a:latin typeface="Calibri" pitchFamily="34" charset="0"/>
                <a:ea typeface="Calibri" pitchFamily="34" charset="-122"/>
                <a:cs typeface="Calibri" pitchFamily="34" charset="-120"/>
              </a:rPr>
              <a:t>DYNAMIQUE</a:t>
            </a:r>
            <a:endParaRPr lang="en-US" sz="1300" dirty="0"/>
          </a:p>
        </p:txBody>
      </p:sp>
      <p:sp>
        <p:nvSpPr>
          <p:cNvPr id="24" name="Shape 19"/>
          <p:cNvSpPr/>
          <p:nvPr/>
        </p:nvSpPr>
        <p:spPr>
          <a:xfrm>
            <a:off x="5166360" y="3108960"/>
            <a:ext cx="1051560" cy="0"/>
          </a:xfrm>
          <a:prstGeom prst="line">
            <a:avLst/>
          </a:prstGeom>
          <a:noFill/>
          <a:ln w="9525">
            <a:solidFill>
              <a:srgbClr val="BA4A00"/>
            </a:solidFill>
            <a:prstDash val="solid"/>
          </a:ln>
        </p:spPr>
        <p:txBody>
          <a:bodyPr/>
          <a:lstStyle/>
          <a:p>
            <a:endParaRPr lang="fr-FR"/>
          </a:p>
        </p:txBody>
      </p:sp>
      <p:sp>
        <p:nvSpPr>
          <p:cNvPr id="25" name="Text 20"/>
          <p:cNvSpPr/>
          <p:nvPr/>
        </p:nvSpPr>
        <p:spPr>
          <a:xfrm>
            <a:off x="4846320" y="3246120"/>
            <a:ext cx="1691640" cy="822960"/>
          </a:xfrm>
          <a:prstGeom prst="rect">
            <a:avLst/>
          </a:prstGeom>
          <a:noFill/>
          <a:ln/>
        </p:spPr>
        <p:txBody>
          <a:bodyPr wrap="square" lIns="0" tIns="0" rIns="0" bIns="0" rtlCol="0" anchor="t"/>
          <a:lstStyle/>
          <a:p>
            <a:pPr marL="0" indent="0" algn="ctr">
              <a:buNone/>
            </a:pPr>
            <a:r>
              <a:rPr lang="en-US" sz="1000" dirty="0">
                <a:solidFill>
                  <a:srgbClr val="E8E4DC"/>
                </a:solidFill>
                <a:latin typeface="Calibri" pitchFamily="34" charset="0"/>
                <a:ea typeface="Calibri" pitchFamily="34" charset="-122"/>
                <a:cs typeface="Calibri" pitchFamily="34" charset="-120"/>
              </a:rPr>
              <a:t>La mise en mouvement</a:t>
            </a:r>
            <a:endParaRPr lang="en-US" sz="1000" dirty="0"/>
          </a:p>
          <a:p>
            <a:pPr marL="0" indent="0" algn="ctr">
              <a:buNone/>
            </a:pPr>
            <a:r>
              <a:rPr lang="en-US" sz="1000" dirty="0">
                <a:solidFill>
                  <a:srgbClr val="E8E4DC"/>
                </a:solidFill>
                <a:latin typeface="Calibri" pitchFamily="34" charset="0"/>
                <a:ea typeface="Calibri" pitchFamily="34" charset="-122"/>
                <a:cs typeface="Calibri" pitchFamily="34" charset="-120"/>
              </a:rPr>
              <a:t>et l'action concrète</a:t>
            </a:r>
            <a:endParaRPr lang="en-US" sz="1000" dirty="0"/>
          </a:p>
        </p:txBody>
      </p:sp>
      <p:sp>
        <p:nvSpPr>
          <p:cNvPr id="26" name="Shape 21"/>
          <p:cNvSpPr/>
          <p:nvPr/>
        </p:nvSpPr>
        <p:spPr>
          <a:xfrm>
            <a:off x="6858000" y="1371600"/>
            <a:ext cx="1965960" cy="3108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27" name="Shape 22"/>
          <p:cNvSpPr/>
          <p:nvPr/>
        </p:nvSpPr>
        <p:spPr>
          <a:xfrm>
            <a:off x="6858000" y="1371600"/>
            <a:ext cx="1965960" cy="73152"/>
          </a:xfrm>
          <a:prstGeom prst="rect">
            <a:avLst/>
          </a:prstGeom>
          <a:solidFill>
            <a:srgbClr val="6C3483"/>
          </a:solidFill>
          <a:ln/>
        </p:spPr>
        <p:txBody>
          <a:bodyPr/>
          <a:lstStyle/>
          <a:p>
            <a:endParaRPr lang="fr-FR"/>
          </a:p>
        </p:txBody>
      </p:sp>
      <p:sp>
        <p:nvSpPr>
          <p:cNvPr id="28" name="Shape 23"/>
          <p:cNvSpPr/>
          <p:nvPr/>
        </p:nvSpPr>
        <p:spPr>
          <a:xfrm>
            <a:off x="7452360" y="1691640"/>
            <a:ext cx="777240" cy="777240"/>
          </a:xfrm>
          <a:prstGeom prst="ellipse">
            <a:avLst/>
          </a:prstGeom>
          <a:solidFill>
            <a:srgbClr val="6C3483"/>
          </a:solidFill>
          <a:ln/>
        </p:spPr>
        <p:txBody>
          <a:bodyPr/>
          <a:lstStyle/>
          <a:p>
            <a:endParaRPr lang="fr-FR"/>
          </a:p>
        </p:txBody>
      </p:sp>
      <p:pic>
        <p:nvPicPr>
          <p:cNvPr id="29" name="Image 3" descr="preencoded.png"/>
          <p:cNvPicPr>
            <a:picLocks noChangeAspect="1"/>
          </p:cNvPicPr>
          <p:nvPr/>
        </p:nvPicPr>
        <p:blipFill>
          <a:blip r:embed="rId6"/>
          <a:stretch>
            <a:fillRect/>
          </a:stretch>
        </p:blipFill>
        <p:spPr>
          <a:xfrm>
            <a:off x="7607808" y="1847088"/>
            <a:ext cx="457200" cy="457200"/>
          </a:xfrm>
          <a:prstGeom prst="rect">
            <a:avLst/>
          </a:prstGeom>
        </p:spPr>
      </p:pic>
      <p:sp>
        <p:nvSpPr>
          <p:cNvPr id="30" name="Text 24"/>
          <p:cNvSpPr/>
          <p:nvPr/>
        </p:nvSpPr>
        <p:spPr>
          <a:xfrm>
            <a:off x="6858000" y="2651760"/>
            <a:ext cx="1965960" cy="411480"/>
          </a:xfrm>
          <a:prstGeom prst="rect">
            <a:avLst/>
          </a:prstGeom>
          <a:noFill/>
          <a:ln/>
        </p:spPr>
        <p:txBody>
          <a:bodyPr wrap="square" lIns="0" tIns="0" rIns="0" bIns="0" rtlCol="0" anchor="ctr"/>
          <a:lstStyle/>
          <a:p>
            <a:pPr marL="0" indent="0" algn="ctr">
              <a:buNone/>
            </a:pPr>
            <a:r>
              <a:rPr lang="en-US" sz="1300" b="1" kern="0" spc="300" dirty="0">
                <a:solidFill>
                  <a:srgbClr val="6C3483"/>
                </a:solidFill>
                <a:latin typeface="Calibri" pitchFamily="34" charset="0"/>
                <a:ea typeface="Calibri" pitchFamily="34" charset="-122"/>
                <a:cs typeface="Calibri" pitchFamily="34" charset="-120"/>
              </a:rPr>
              <a:t>PILOTAGE</a:t>
            </a:r>
            <a:endParaRPr lang="en-US" sz="1300" dirty="0"/>
          </a:p>
        </p:txBody>
      </p:sp>
      <p:sp>
        <p:nvSpPr>
          <p:cNvPr id="31" name="Shape 25"/>
          <p:cNvSpPr/>
          <p:nvPr/>
        </p:nvSpPr>
        <p:spPr>
          <a:xfrm>
            <a:off x="7315200" y="3108960"/>
            <a:ext cx="1051560" cy="0"/>
          </a:xfrm>
          <a:prstGeom prst="line">
            <a:avLst/>
          </a:prstGeom>
          <a:noFill/>
          <a:ln w="9525">
            <a:solidFill>
              <a:srgbClr val="6C3483"/>
            </a:solidFill>
            <a:prstDash val="solid"/>
          </a:ln>
        </p:spPr>
        <p:txBody>
          <a:bodyPr/>
          <a:lstStyle/>
          <a:p>
            <a:endParaRPr lang="fr-FR"/>
          </a:p>
        </p:txBody>
      </p:sp>
      <p:sp>
        <p:nvSpPr>
          <p:cNvPr id="32" name="Text 26"/>
          <p:cNvSpPr/>
          <p:nvPr/>
        </p:nvSpPr>
        <p:spPr>
          <a:xfrm>
            <a:off x="6995160" y="3246120"/>
            <a:ext cx="1691640" cy="822960"/>
          </a:xfrm>
          <a:prstGeom prst="rect">
            <a:avLst/>
          </a:prstGeom>
          <a:noFill/>
          <a:ln/>
        </p:spPr>
        <p:txBody>
          <a:bodyPr wrap="square" lIns="0" tIns="0" rIns="0" bIns="0" rtlCol="0" anchor="t"/>
          <a:lstStyle/>
          <a:p>
            <a:pPr marL="0" indent="0" algn="ctr">
              <a:buNone/>
            </a:pPr>
            <a:r>
              <a:rPr lang="en-US" sz="1000" dirty="0">
                <a:solidFill>
                  <a:srgbClr val="E8E4DC"/>
                </a:solidFill>
                <a:latin typeface="Calibri" pitchFamily="34" charset="0"/>
                <a:ea typeface="Calibri" pitchFamily="34" charset="-122"/>
                <a:cs typeface="Calibri" pitchFamily="34" charset="-120"/>
              </a:rPr>
              <a:t>Le suivi, l'ajustement</a:t>
            </a:r>
            <a:endParaRPr lang="en-US" sz="1000" dirty="0"/>
          </a:p>
          <a:p>
            <a:pPr marL="0" indent="0" algn="ctr">
              <a:buNone/>
            </a:pPr>
            <a:r>
              <a:rPr lang="en-US" sz="1000" dirty="0">
                <a:solidFill>
                  <a:srgbClr val="E8E4DC"/>
                </a:solidFill>
                <a:latin typeface="Calibri" pitchFamily="34" charset="0"/>
                <a:ea typeface="Calibri" pitchFamily="34" charset="-122"/>
                <a:cs typeface="Calibri" pitchFamily="34" charset="-120"/>
              </a:rPr>
              <a:t>et la maîtrise</a:t>
            </a:r>
            <a:endParaRPr lang="en-US" sz="1000" dirty="0"/>
          </a:p>
        </p:txBody>
      </p:sp>
      <p:sp>
        <p:nvSpPr>
          <p:cNvPr id="33" name="Shape 27"/>
          <p:cNvSpPr/>
          <p:nvPr/>
        </p:nvSpPr>
        <p:spPr>
          <a:xfrm>
            <a:off x="0" y="5088636"/>
            <a:ext cx="9144000" cy="54864"/>
          </a:xfrm>
          <a:prstGeom prst="rect">
            <a:avLst/>
          </a:prstGeom>
          <a:solidFill>
            <a:srgbClr val="C9A227"/>
          </a:solidFill>
          <a:ln/>
        </p:spPr>
        <p:txBody>
          <a:bodyPr/>
          <a:lstStyle/>
          <a:p>
            <a:endParaRPr lang="fr-FR"/>
          </a:p>
        </p:txBody>
      </p:sp>
      <p:pic>
        <p:nvPicPr>
          <p:cNvPr id="34" name="Caméra 33">
            <a:extLst>
              <a:ext uri="{FF2B5EF4-FFF2-40B4-BE49-F238E27FC236}">
                <a16:creationId xmlns:a16="http://schemas.microsoft.com/office/drawing/2014/main" id="{EC250C38-35A5-8835-7C29-DB35DDC913BB}"/>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7"/>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2EB"/>
        </a:solidFill>
        <a:effectLst/>
      </p:bgPr>
    </p:bg>
    <p:spTree>
      <p:nvGrpSpPr>
        <p:cNvPr id="1" name=""/>
        <p:cNvGrpSpPr/>
        <p:nvPr/>
      </p:nvGrpSpPr>
      <p:grpSpPr>
        <a:xfrm>
          <a:off x="0" y="0"/>
          <a:ext cx="0" cy="0"/>
          <a:chOff x="0" y="0"/>
          <a:chExt cx="0" cy="0"/>
        </a:xfrm>
      </p:grpSpPr>
      <p:sp>
        <p:nvSpPr>
          <p:cNvPr id="2" name="Rectangle 1"/>
          <p:cNvSpPr/>
          <p:nvPr/>
        </p:nvSpPr>
        <p:spPr>
          <a:xfrm>
            <a:off x="0" y="0"/>
            <a:ext cx="9144000" cy="45720"/>
          </a:xfrm>
          <a:prstGeom prst="rect">
            <a:avLst/>
          </a:prstGeom>
          <a:solidFill>
            <a:srgbClr val="C9A2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5097780"/>
            <a:ext cx="9144000" cy="45720"/>
          </a:xfrm>
          <a:prstGeom prst="rect">
            <a:avLst/>
          </a:prstGeom>
          <a:solidFill>
            <a:srgbClr val="C9A2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457200" y="160000"/>
            <a:ext cx="8229600" cy="400110"/>
          </a:xfrm>
          <a:prstGeom prst="rect">
            <a:avLst/>
          </a:prstGeom>
          <a:noFill/>
        </p:spPr>
        <p:txBody>
          <a:bodyPr wrap="square">
            <a:spAutoFit/>
          </a:bodyPr>
          <a:lstStyle/>
          <a:p>
            <a:pPr algn="l"/>
            <a:r>
              <a:rPr sz="2000" b="1" dirty="0">
                <a:solidFill>
                  <a:srgbClr val="0F1B2D"/>
                </a:solidFill>
                <a:latin typeface="Georgia"/>
              </a:rPr>
              <a:t>LES 6 AXES DE LECTURE</a:t>
            </a:r>
          </a:p>
        </p:txBody>
      </p:sp>
      <p:sp>
        <p:nvSpPr>
          <p:cNvPr id="5" name="TextBox 4"/>
          <p:cNvSpPr txBox="1"/>
          <p:nvPr/>
        </p:nvSpPr>
        <p:spPr>
          <a:xfrm>
            <a:off x="457200" y="590000"/>
            <a:ext cx="8229600" cy="250000"/>
          </a:xfrm>
          <a:prstGeom prst="rect">
            <a:avLst/>
          </a:prstGeom>
          <a:noFill/>
        </p:spPr>
        <p:txBody>
          <a:bodyPr wrap="square">
            <a:spAutoFit/>
          </a:bodyPr>
          <a:lstStyle/>
          <a:p>
            <a:pPr algn="l"/>
            <a:r>
              <a:rPr sz="1100">
                <a:solidFill>
                  <a:srgbClr val="666666"/>
                </a:solidFill>
                <a:latin typeface="Calibri"/>
              </a:rPr>
              <a:t>Chaque situation est analysée à travers 6 dimensions complémentaires</a:t>
            </a:r>
          </a:p>
        </p:txBody>
      </p:sp>
      <p:sp>
        <p:nvSpPr>
          <p:cNvPr id="6" name="Rectangle 5"/>
          <p:cNvSpPr/>
          <p:nvPr/>
        </p:nvSpPr>
        <p:spPr>
          <a:xfrm>
            <a:off x="457200" y="830000"/>
            <a:ext cx="1828800" cy="0"/>
          </a:xfrm>
          <a:prstGeom prst="rect">
            <a:avLst/>
          </a:prstGeom>
          <a:ln w="19050">
            <a:solidFill>
              <a:srgbClr val="C9A22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Rectangle 6"/>
          <p:cNvSpPr/>
          <p:nvPr/>
        </p:nvSpPr>
        <p:spPr>
          <a:xfrm>
            <a:off x="350000" y="9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350000" y="920000"/>
            <a:ext cx="55000" cy="1730000"/>
          </a:xfrm>
          <a:prstGeom prst="rect">
            <a:avLst/>
          </a:prstGeom>
          <a:solidFill>
            <a:srgbClr val="2E86C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500000" y="1020000"/>
            <a:ext cx="2350000" cy="180000"/>
          </a:xfrm>
          <a:prstGeom prst="rect">
            <a:avLst/>
          </a:prstGeom>
          <a:noFill/>
        </p:spPr>
        <p:txBody>
          <a:bodyPr wrap="square">
            <a:spAutoFit/>
          </a:bodyPr>
          <a:lstStyle/>
          <a:p>
            <a:pPr algn="l"/>
            <a:r>
              <a:rPr sz="800" b="1">
                <a:solidFill>
                  <a:srgbClr val="2E86C1"/>
                </a:solidFill>
                <a:latin typeface="Calibri"/>
              </a:rPr>
              <a:t>AXE 01</a:t>
            </a:r>
          </a:p>
        </p:txBody>
      </p:sp>
      <p:sp>
        <p:nvSpPr>
          <p:cNvPr id="10" name="TextBox 9"/>
          <p:cNvSpPr txBox="1"/>
          <p:nvPr/>
        </p:nvSpPr>
        <p:spPr>
          <a:xfrm>
            <a:off x="500000" y="1200000"/>
            <a:ext cx="2350000" cy="320000"/>
          </a:xfrm>
          <a:prstGeom prst="rect">
            <a:avLst/>
          </a:prstGeom>
          <a:noFill/>
        </p:spPr>
        <p:txBody>
          <a:bodyPr wrap="square">
            <a:spAutoFit/>
          </a:bodyPr>
          <a:lstStyle/>
          <a:p>
            <a:pPr algn="l"/>
            <a:r>
              <a:rPr sz="1400" b="1">
                <a:solidFill>
                  <a:srgbClr val="0F1B2D"/>
                </a:solidFill>
                <a:latin typeface="Georgia"/>
              </a:rPr>
              <a:t>Factuel</a:t>
            </a:r>
          </a:p>
        </p:txBody>
      </p:sp>
      <p:sp>
        <p:nvSpPr>
          <p:cNvPr id="11" name="TextBox 10"/>
          <p:cNvSpPr txBox="1"/>
          <p:nvPr/>
        </p:nvSpPr>
        <p:spPr>
          <a:xfrm>
            <a:off x="500000" y="1540000"/>
            <a:ext cx="2350000" cy="650000"/>
          </a:xfrm>
          <a:prstGeom prst="rect">
            <a:avLst/>
          </a:prstGeom>
          <a:noFill/>
        </p:spPr>
        <p:txBody>
          <a:bodyPr wrap="square">
            <a:spAutoFit/>
          </a:bodyPr>
          <a:lstStyle/>
          <a:p>
            <a:pPr algn="l"/>
            <a:r>
              <a:rPr sz="900">
                <a:solidFill>
                  <a:srgbClr val="555555"/>
                </a:solidFill>
                <a:latin typeface="Calibri"/>
              </a:rPr>
              <a:t>Ce qui est mesurable et observable.
Faits, chiffres et indicateurs.</a:t>
            </a:r>
          </a:p>
        </p:txBody>
      </p:sp>
      <p:sp>
        <p:nvSpPr>
          <p:cNvPr id="12" name="TextBox 11"/>
          <p:cNvSpPr txBox="1"/>
          <p:nvPr/>
        </p:nvSpPr>
        <p:spPr>
          <a:xfrm>
            <a:off x="500000" y="2330000"/>
            <a:ext cx="2350000" cy="200000"/>
          </a:xfrm>
          <a:prstGeom prst="rect">
            <a:avLst/>
          </a:prstGeom>
          <a:noFill/>
        </p:spPr>
        <p:txBody>
          <a:bodyPr wrap="square">
            <a:spAutoFit/>
          </a:bodyPr>
          <a:lstStyle/>
          <a:p>
            <a:pPr algn="l"/>
            <a:r>
              <a:rPr sz="800" b="1">
                <a:solidFill>
                  <a:srgbClr val="2E86C1"/>
                </a:solidFill>
                <a:latin typeface="Calibri"/>
              </a:rPr>
              <a:t>[ DIAGNOSTIC ]</a:t>
            </a:r>
          </a:p>
        </p:txBody>
      </p:sp>
      <p:sp>
        <p:nvSpPr>
          <p:cNvPr id="13" name="Rectangle 12"/>
          <p:cNvSpPr/>
          <p:nvPr/>
        </p:nvSpPr>
        <p:spPr>
          <a:xfrm>
            <a:off x="3180000" y="9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Rectangle 13"/>
          <p:cNvSpPr/>
          <p:nvPr/>
        </p:nvSpPr>
        <p:spPr>
          <a:xfrm>
            <a:off x="3180000" y="920000"/>
            <a:ext cx="55000" cy="1730000"/>
          </a:xfrm>
          <a:prstGeom prst="rect">
            <a:avLst/>
          </a:prstGeom>
          <a:solidFill>
            <a:srgbClr val="28B46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TextBox 14"/>
          <p:cNvSpPr txBox="1"/>
          <p:nvPr/>
        </p:nvSpPr>
        <p:spPr>
          <a:xfrm>
            <a:off x="3330000" y="1020000"/>
            <a:ext cx="2350000" cy="180000"/>
          </a:xfrm>
          <a:prstGeom prst="rect">
            <a:avLst/>
          </a:prstGeom>
          <a:noFill/>
        </p:spPr>
        <p:txBody>
          <a:bodyPr wrap="square">
            <a:spAutoFit/>
          </a:bodyPr>
          <a:lstStyle/>
          <a:p>
            <a:pPr algn="l"/>
            <a:r>
              <a:rPr sz="800" b="1">
                <a:solidFill>
                  <a:srgbClr val="28B463"/>
                </a:solidFill>
                <a:latin typeface="Calibri"/>
              </a:rPr>
              <a:t>AXE 02</a:t>
            </a:r>
          </a:p>
        </p:txBody>
      </p:sp>
      <p:sp>
        <p:nvSpPr>
          <p:cNvPr id="16" name="TextBox 15"/>
          <p:cNvSpPr txBox="1"/>
          <p:nvPr/>
        </p:nvSpPr>
        <p:spPr>
          <a:xfrm>
            <a:off x="3330000" y="1200000"/>
            <a:ext cx="2350000" cy="320000"/>
          </a:xfrm>
          <a:prstGeom prst="rect">
            <a:avLst/>
          </a:prstGeom>
          <a:noFill/>
        </p:spPr>
        <p:txBody>
          <a:bodyPr wrap="square">
            <a:spAutoFit/>
          </a:bodyPr>
          <a:lstStyle/>
          <a:p>
            <a:pPr algn="l"/>
            <a:r>
              <a:rPr sz="1400" b="1">
                <a:solidFill>
                  <a:srgbClr val="0F1B2D"/>
                </a:solidFill>
                <a:latin typeface="Georgia"/>
              </a:rPr>
              <a:t>Humain</a:t>
            </a:r>
          </a:p>
        </p:txBody>
      </p:sp>
      <p:sp>
        <p:nvSpPr>
          <p:cNvPr id="17" name="TextBox 16"/>
          <p:cNvSpPr txBox="1"/>
          <p:nvPr/>
        </p:nvSpPr>
        <p:spPr>
          <a:xfrm>
            <a:off x="3330000" y="1540000"/>
            <a:ext cx="2350000" cy="650000"/>
          </a:xfrm>
          <a:prstGeom prst="rect">
            <a:avLst/>
          </a:prstGeom>
          <a:noFill/>
        </p:spPr>
        <p:txBody>
          <a:bodyPr wrap="square">
            <a:spAutoFit/>
          </a:bodyPr>
          <a:lstStyle/>
          <a:p>
            <a:pPr algn="l"/>
            <a:r>
              <a:rPr sz="900">
                <a:solidFill>
                  <a:srgbClr val="555555"/>
                </a:solidFill>
                <a:latin typeface="Calibri"/>
              </a:rPr>
              <a:t>Acteurs, motivations, dynamiques
relationnelles et compétences.</a:t>
            </a:r>
          </a:p>
        </p:txBody>
      </p:sp>
      <p:sp>
        <p:nvSpPr>
          <p:cNvPr id="18" name="TextBox 17"/>
          <p:cNvSpPr txBox="1"/>
          <p:nvPr/>
        </p:nvSpPr>
        <p:spPr>
          <a:xfrm>
            <a:off x="3330000" y="2330000"/>
            <a:ext cx="2350000" cy="200000"/>
          </a:xfrm>
          <a:prstGeom prst="rect">
            <a:avLst/>
          </a:prstGeom>
          <a:noFill/>
        </p:spPr>
        <p:txBody>
          <a:bodyPr wrap="square">
            <a:spAutoFit/>
          </a:bodyPr>
          <a:lstStyle/>
          <a:p>
            <a:pPr algn="l"/>
            <a:r>
              <a:rPr sz="800" b="1">
                <a:solidFill>
                  <a:srgbClr val="28B463"/>
                </a:solidFill>
                <a:latin typeface="Calibri"/>
              </a:rPr>
              <a:t>[ ACTEURS ]</a:t>
            </a:r>
          </a:p>
        </p:txBody>
      </p:sp>
      <p:sp>
        <p:nvSpPr>
          <p:cNvPr id="19" name="Rectangle 18"/>
          <p:cNvSpPr/>
          <p:nvPr/>
        </p:nvSpPr>
        <p:spPr>
          <a:xfrm>
            <a:off x="6010000" y="9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6010000" y="920000"/>
            <a:ext cx="55000" cy="1730000"/>
          </a:xfrm>
          <a:prstGeom prst="rect">
            <a:avLst/>
          </a:prstGeom>
          <a:solidFill>
            <a:srgbClr val="8E44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6160000" y="1020000"/>
            <a:ext cx="2350000" cy="180000"/>
          </a:xfrm>
          <a:prstGeom prst="rect">
            <a:avLst/>
          </a:prstGeom>
          <a:noFill/>
        </p:spPr>
        <p:txBody>
          <a:bodyPr wrap="square">
            <a:spAutoFit/>
          </a:bodyPr>
          <a:lstStyle/>
          <a:p>
            <a:pPr algn="l"/>
            <a:r>
              <a:rPr sz="800" b="1">
                <a:solidFill>
                  <a:srgbClr val="8E44AD"/>
                </a:solidFill>
                <a:latin typeface="Calibri"/>
              </a:rPr>
              <a:t>AXE 03</a:t>
            </a:r>
          </a:p>
        </p:txBody>
      </p:sp>
      <p:sp>
        <p:nvSpPr>
          <p:cNvPr id="22" name="TextBox 21"/>
          <p:cNvSpPr txBox="1"/>
          <p:nvPr/>
        </p:nvSpPr>
        <p:spPr>
          <a:xfrm>
            <a:off x="6160000" y="1200000"/>
            <a:ext cx="2350000" cy="320000"/>
          </a:xfrm>
          <a:prstGeom prst="rect">
            <a:avLst/>
          </a:prstGeom>
          <a:noFill/>
        </p:spPr>
        <p:txBody>
          <a:bodyPr wrap="square">
            <a:spAutoFit/>
          </a:bodyPr>
          <a:lstStyle/>
          <a:p>
            <a:pPr algn="l"/>
            <a:r>
              <a:rPr sz="1400" b="1">
                <a:solidFill>
                  <a:srgbClr val="0F1B2D"/>
                </a:solidFill>
                <a:latin typeface="Georgia"/>
              </a:rPr>
              <a:t>Structurel</a:t>
            </a:r>
          </a:p>
        </p:txBody>
      </p:sp>
      <p:sp>
        <p:nvSpPr>
          <p:cNvPr id="23" name="TextBox 22"/>
          <p:cNvSpPr txBox="1"/>
          <p:nvPr/>
        </p:nvSpPr>
        <p:spPr>
          <a:xfrm>
            <a:off x="6160000" y="1540000"/>
            <a:ext cx="2350000" cy="650000"/>
          </a:xfrm>
          <a:prstGeom prst="rect">
            <a:avLst/>
          </a:prstGeom>
          <a:noFill/>
        </p:spPr>
        <p:txBody>
          <a:bodyPr wrap="square">
            <a:spAutoFit/>
          </a:bodyPr>
          <a:lstStyle/>
          <a:p>
            <a:pPr algn="l"/>
            <a:r>
              <a:rPr sz="900">
                <a:solidFill>
                  <a:srgbClr val="555555"/>
                </a:solidFill>
                <a:latin typeface="Calibri"/>
              </a:rPr>
              <a:t>Processus, systèmes, ressources
et architecture formelle.</a:t>
            </a:r>
          </a:p>
        </p:txBody>
      </p:sp>
      <p:sp>
        <p:nvSpPr>
          <p:cNvPr id="24" name="TextBox 23"/>
          <p:cNvSpPr txBox="1"/>
          <p:nvPr/>
        </p:nvSpPr>
        <p:spPr>
          <a:xfrm>
            <a:off x="6160000" y="2330000"/>
            <a:ext cx="2350000" cy="200000"/>
          </a:xfrm>
          <a:prstGeom prst="rect">
            <a:avLst/>
          </a:prstGeom>
          <a:noFill/>
        </p:spPr>
        <p:txBody>
          <a:bodyPr wrap="square">
            <a:spAutoFit/>
          </a:bodyPr>
          <a:lstStyle/>
          <a:p>
            <a:pPr algn="l"/>
            <a:r>
              <a:rPr sz="800" b="1">
                <a:solidFill>
                  <a:srgbClr val="8E44AD"/>
                </a:solidFill>
                <a:latin typeface="Calibri"/>
              </a:rPr>
              <a:t>[ ORGANISATION ]</a:t>
            </a:r>
          </a:p>
        </p:txBody>
      </p:sp>
      <p:sp>
        <p:nvSpPr>
          <p:cNvPr id="25" name="Rectangle 24"/>
          <p:cNvSpPr/>
          <p:nvPr/>
        </p:nvSpPr>
        <p:spPr>
          <a:xfrm>
            <a:off x="350000" y="28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6" name="Rectangle 25"/>
          <p:cNvSpPr/>
          <p:nvPr/>
        </p:nvSpPr>
        <p:spPr>
          <a:xfrm>
            <a:off x="350000" y="2820000"/>
            <a:ext cx="55000" cy="1730000"/>
          </a:xfrm>
          <a:prstGeom prst="rect">
            <a:avLst/>
          </a:prstGeom>
          <a:solidFill>
            <a:srgbClr val="E67E2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500000" y="2920000"/>
            <a:ext cx="2350000" cy="180000"/>
          </a:xfrm>
          <a:prstGeom prst="rect">
            <a:avLst/>
          </a:prstGeom>
          <a:noFill/>
        </p:spPr>
        <p:txBody>
          <a:bodyPr wrap="square">
            <a:spAutoFit/>
          </a:bodyPr>
          <a:lstStyle/>
          <a:p>
            <a:pPr algn="l"/>
            <a:r>
              <a:rPr sz="800" b="1">
                <a:solidFill>
                  <a:srgbClr val="E67E22"/>
                </a:solidFill>
                <a:latin typeface="Calibri"/>
              </a:rPr>
              <a:t>AXE 04</a:t>
            </a:r>
          </a:p>
        </p:txBody>
      </p:sp>
      <p:sp>
        <p:nvSpPr>
          <p:cNvPr id="28" name="TextBox 27"/>
          <p:cNvSpPr txBox="1"/>
          <p:nvPr/>
        </p:nvSpPr>
        <p:spPr>
          <a:xfrm>
            <a:off x="500000" y="3100000"/>
            <a:ext cx="2350000" cy="320000"/>
          </a:xfrm>
          <a:prstGeom prst="rect">
            <a:avLst/>
          </a:prstGeom>
          <a:noFill/>
        </p:spPr>
        <p:txBody>
          <a:bodyPr wrap="square">
            <a:spAutoFit/>
          </a:bodyPr>
          <a:lstStyle/>
          <a:p>
            <a:pPr algn="l"/>
            <a:r>
              <a:rPr sz="1400" b="1">
                <a:solidFill>
                  <a:srgbClr val="0F1B2D"/>
                </a:solidFill>
                <a:latin typeface="Georgia"/>
              </a:rPr>
              <a:t>Dynamique</a:t>
            </a:r>
          </a:p>
        </p:txBody>
      </p:sp>
      <p:sp>
        <p:nvSpPr>
          <p:cNvPr id="29" name="TextBox 28"/>
          <p:cNvSpPr txBox="1"/>
          <p:nvPr/>
        </p:nvSpPr>
        <p:spPr>
          <a:xfrm>
            <a:off x="500000" y="3440000"/>
            <a:ext cx="2350000" cy="650000"/>
          </a:xfrm>
          <a:prstGeom prst="rect">
            <a:avLst/>
          </a:prstGeom>
          <a:noFill/>
        </p:spPr>
        <p:txBody>
          <a:bodyPr wrap="square">
            <a:spAutoFit/>
          </a:bodyPr>
          <a:lstStyle/>
          <a:p>
            <a:pPr algn="l"/>
            <a:r>
              <a:rPr sz="900">
                <a:solidFill>
                  <a:srgbClr val="555555"/>
                </a:solidFill>
                <a:latin typeface="Calibri"/>
              </a:rPr>
              <a:t>Flux, tensions, interactions
et mouvements du système.</a:t>
            </a:r>
          </a:p>
        </p:txBody>
      </p:sp>
      <p:sp>
        <p:nvSpPr>
          <p:cNvPr id="30" name="TextBox 29"/>
          <p:cNvSpPr txBox="1"/>
          <p:nvPr/>
        </p:nvSpPr>
        <p:spPr>
          <a:xfrm>
            <a:off x="500000" y="4230000"/>
            <a:ext cx="2350000" cy="200000"/>
          </a:xfrm>
          <a:prstGeom prst="rect">
            <a:avLst/>
          </a:prstGeom>
          <a:noFill/>
        </p:spPr>
        <p:txBody>
          <a:bodyPr wrap="square">
            <a:spAutoFit/>
          </a:bodyPr>
          <a:lstStyle/>
          <a:p>
            <a:pPr algn="l"/>
            <a:r>
              <a:rPr sz="800" b="1">
                <a:solidFill>
                  <a:srgbClr val="E67E22"/>
                </a:solidFill>
                <a:latin typeface="Calibri"/>
              </a:rPr>
              <a:t>[ COMPLEXITÉ ]</a:t>
            </a:r>
          </a:p>
        </p:txBody>
      </p:sp>
      <p:sp>
        <p:nvSpPr>
          <p:cNvPr id="31" name="Rectangle 30"/>
          <p:cNvSpPr/>
          <p:nvPr/>
        </p:nvSpPr>
        <p:spPr>
          <a:xfrm>
            <a:off x="3180000" y="28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2" name="Rectangle 31"/>
          <p:cNvSpPr/>
          <p:nvPr/>
        </p:nvSpPr>
        <p:spPr>
          <a:xfrm>
            <a:off x="3180000" y="2820000"/>
            <a:ext cx="55000" cy="1730000"/>
          </a:xfrm>
          <a:prstGeom prst="rect">
            <a:avLst/>
          </a:prstGeom>
          <a:solidFill>
            <a:srgbClr val="C039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3" name="TextBox 32"/>
          <p:cNvSpPr txBox="1"/>
          <p:nvPr/>
        </p:nvSpPr>
        <p:spPr>
          <a:xfrm>
            <a:off x="3330000" y="2920000"/>
            <a:ext cx="2350000" cy="180000"/>
          </a:xfrm>
          <a:prstGeom prst="rect">
            <a:avLst/>
          </a:prstGeom>
          <a:noFill/>
        </p:spPr>
        <p:txBody>
          <a:bodyPr wrap="square">
            <a:spAutoFit/>
          </a:bodyPr>
          <a:lstStyle/>
          <a:p>
            <a:pPr algn="l"/>
            <a:r>
              <a:rPr sz="800" b="1">
                <a:solidFill>
                  <a:srgbClr val="C0392B"/>
                </a:solidFill>
                <a:latin typeface="Calibri"/>
              </a:rPr>
              <a:t>AXE 05</a:t>
            </a:r>
          </a:p>
        </p:txBody>
      </p:sp>
      <p:sp>
        <p:nvSpPr>
          <p:cNvPr id="34" name="TextBox 33"/>
          <p:cNvSpPr txBox="1"/>
          <p:nvPr/>
        </p:nvSpPr>
        <p:spPr>
          <a:xfrm>
            <a:off x="3330000" y="3100000"/>
            <a:ext cx="2350000" cy="320000"/>
          </a:xfrm>
          <a:prstGeom prst="rect">
            <a:avLst/>
          </a:prstGeom>
          <a:noFill/>
        </p:spPr>
        <p:txBody>
          <a:bodyPr wrap="square">
            <a:spAutoFit/>
          </a:bodyPr>
          <a:lstStyle/>
          <a:p>
            <a:pPr algn="l"/>
            <a:r>
              <a:rPr sz="1400" b="1">
                <a:solidFill>
                  <a:srgbClr val="0F1B2D"/>
                </a:solidFill>
                <a:latin typeface="Georgia"/>
              </a:rPr>
              <a:t>Décisionnel</a:t>
            </a:r>
          </a:p>
        </p:txBody>
      </p:sp>
      <p:sp>
        <p:nvSpPr>
          <p:cNvPr id="35" name="TextBox 34"/>
          <p:cNvSpPr txBox="1"/>
          <p:nvPr/>
        </p:nvSpPr>
        <p:spPr>
          <a:xfrm>
            <a:off x="3330000" y="3440000"/>
            <a:ext cx="2350000" cy="650000"/>
          </a:xfrm>
          <a:prstGeom prst="rect">
            <a:avLst/>
          </a:prstGeom>
          <a:noFill/>
        </p:spPr>
        <p:txBody>
          <a:bodyPr wrap="square">
            <a:spAutoFit/>
          </a:bodyPr>
          <a:lstStyle/>
          <a:p>
            <a:pPr algn="l"/>
            <a:r>
              <a:rPr sz="900">
                <a:solidFill>
                  <a:srgbClr val="555555"/>
                </a:solidFill>
                <a:latin typeface="Calibri"/>
              </a:rPr>
              <a:t>Logiques de choix, contraintes
et marges de manœuvre.</a:t>
            </a:r>
          </a:p>
        </p:txBody>
      </p:sp>
      <p:sp>
        <p:nvSpPr>
          <p:cNvPr id="36" name="TextBox 35"/>
          <p:cNvSpPr txBox="1"/>
          <p:nvPr/>
        </p:nvSpPr>
        <p:spPr>
          <a:xfrm>
            <a:off x="3330000" y="4230000"/>
            <a:ext cx="2350000" cy="200000"/>
          </a:xfrm>
          <a:prstGeom prst="rect">
            <a:avLst/>
          </a:prstGeom>
          <a:noFill/>
        </p:spPr>
        <p:txBody>
          <a:bodyPr wrap="square">
            <a:spAutoFit/>
          </a:bodyPr>
          <a:lstStyle/>
          <a:p>
            <a:pPr algn="l"/>
            <a:r>
              <a:rPr sz="800" b="1">
                <a:solidFill>
                  <a:srgbClr val="C0392B"/>
                </a:solidFill>
                <a:latin typeface="Calibri"/>
              </a:rPr>
              <a:t>[ STRATÉGIE ]</a:t>
            </a:r>
          </a:p>
        </p:txBody>
      </p:sp>
      <p:sp>
        <p:nvSpPr>
          <p:cNvPr id="37" name="Rectangle 36"/>
          <p:cNvSpPr/>
          <p:nvPr/>
        </p:nvSpPr>
        <p:spPr>
          <a:xfrm>
            <a:off x="6010000" y="2820000"/>
            <a:ext cx="2600000" cy="1730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8" name="Rectangle 37"/>
          <p:cNvSpPr/>
          <p:nvPr/>
        </p:nvSpPr>
        <p:spPr>
          <a:xfrm>
            <a:off x="6010000" y="2820000"/>
            <a:ext cx="55000" cy="1730000"/>
          </a:xfrm>
          <a:prstGeom prst="rect">
            <a:avLst/>
          </a:prstGeom>
          <a:solidFill>
            <a:srgbClr val="C9A22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9" name="TextBox 38"/>
          <p:cNvSpPr txBox="1"/>
          <p:nvPr/>
        </p:nvSpPr>
        <p:spPr>
          <a:xfrm>
            <a:off x="6160000" y="2920000"/>
            <a:ext cx="2350000" cy="180000"/>
          </a:xfrm>
          <a:prstGeom prst="rect">
            <a:avLst/>
          </a:prstGeom>
          <a:noFill/>
        </p:spPr>
        <p:txBody>
          <a:bodyPr wrap="square">
            <a:spAutoFit/>
          </a:bodyPr>
          <a:lstStyle/>
          <a:p>
            <a:pPr algn="l"/>
            <a:r>
              <a:rPr sz="800" b="1">
                <a:solidFill>
                  <a:srgbClr val="C9A227"/>
                </a:solidFill>
                <a:latin typeface="Calibri"/>
              </a:rPr>
              <a:t>AXE 06</a:t>
            </a:r>
          </a:p>
        </p:txBody>
      </p:sp>
      <p:sp>
        <p:nvSpPr>
          <p:cNvPr id="40" name="TextBox 39"/>
          <p:cNvSpPr txBox="1"/>
          <p:nvPr/>
        </p:nvSpPr>
        <p:spPr>
          <a:xfrm>
            <a:off x="6160000" y="3100000"/>
            <a:ext cx="2350000" cy="320000"/>
          </a:xfrm>
          <a:prstGeom prst="rect">
            <a:avLst/>
          </a:prstGeom>
          <a:noFill/>
        </p:spPr>
        <p:txBody>
          <a:bodyPr wrap="square">
            <a:spAutoFit/>
          </a:bodyPr>
          <a:lstStyle/>
          <a:p>
            <a:pPr algn="l"/>
            <a:r>
              <a:rPr sz="1400" b="1">
                <a:solidFill>
                  <a:srgbClr val="0F1B2D"/>
                </a:solidFill>
                <a:latin typeface="Georgia"/>
              </a:rPr>
              <a:t>Évolutif</a:t>
            </a:r>
          </a:p>
        </p:txBody>
      </p:sp>
      <p:sp>
        <p:nvSpPr>
          <p:cNvPr id="41" name="TextBox 40"/>
          <p:cNvSpPr txBox="1"/>
          <p:nvPr/>
        </p:nvSpPr>
        <p:spPr>
          <a:xfrm>
            <a:off x="6160000" y="3440000"/>
            <a:ext cx="2350000" cy="650000"/>
          </a:xfrm>
          <a:prstGeom prst="rect">
            <a:avLst/>
          </a:prstGeom>
          <a:noFill/>
        </p:spPr>
        <p:txBody>
          <a:bodyPr wrap="square">
            <a:spAutoFit/>
          </a:bodyPr>
          <a:lstStyle/>
          <a:p>
            <a:pPr algn="l"/>
            <a:r>
              <a:rPr sz="900">
                <a:solidFill>
                  <a:srgbClr val="555555"/>
                </a:solidFill>
                <a:latin typeface="Calibri"/>
              </a:rPr>
              <a:t>Trajectoires, scénarios d'évolution
et potentiel de transformation.</a:t>
            </a:r>
          </a:p>
        </p:txBody>
      </p:sp>
      <p:sp>
        <p:nvSpPr>
          <p:cNvPr id="42" name="TextBox 41"/>
          <p:cNvSpPr txBox="1"/>
          <p:nvPr/>
        </p:nvSpPr>
        <p:spPr>
          <a:xfrm>
            <a:off x="6160000" y="4230000"/>
            <a:ext cx="2350000" cy="200000"/>
          </a:xfrm>
          <a:prstGeom prst="rect">
            <a:avLst/>
          </a:prstGeom>
          <a:noFill/>
        </p:spPr>
        <p:txBody>
          <a:bodyPr wrap="square">
            <a:spAutoFit/>
          </a:bodyPr>
          <a:lstStyle/>
          <a:p>
            <a:pPr algn="l"/>
            <a:r>
              <a:rPr sz="800" b="1">
                <a:solidFill>
                  <a:srgbClr val="C9A227"/>
                </a:solidFill>
                <a:latin typeface="Calibri"/>
              </a:rPr>
              <a:t>[ PROSPECTIVE ]</a:t>
            </a:r>
          </a:p>
        </p:txBody>
      </p:sp>
      <p:pic>
        <p:nvPicPr>
          <p:cNvPr id="43" name="Caméra 42">
            <a:extLst>
              <a:ext uri="{FF2B5EF4-FFF2-40B4-BE49-F238E27FC236}">
                <a16:creationId xmlns:a16="http://schemas.microsoft.com/office/drawing/2014/main" id="{004F7650-DD4D-E09D-555F-E8325C154D20}"/>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227"/>
          </a:solidFill>
          <a:ln/>
        </p:spPr>
        <p:txBody>
          <a:bodyPr/>
          <a:lstStyle/>
          <a:p>
            <a:endParaRPr lang="fr-FR"/>
          </a:p>
        </p:txBody>
      </p:sp>
      <p:sp>
        <p:nvSpPr>
          <p:cNvPr id="3" name="Text 1"/>
          <p:cNvSpPr/>
          <p:nvPr/>
        </p:nvSpPr>
        <p:spPr>
          <a:xfrm>
            <a:off x="548640" y="274320"/>
            <a:ext cx="8046720" cy="457200"/>
          </a:xfrm>
          <a:prstGeom prst="rect">
            <a:avLst/>
          </a:prstGeom>
          <a:noFill/>
          <a:ln/>
        </p:spPr>
        <p:txBody>
          <a:bodyPr wrap="square" lIns="0" tIns="0" rIns="0" bIns="0"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CE QUE VOUS ALLEZ APPRENDRE</a:t>
            </a:r>
            <a:endParaRPr lang="en-US" sz="2200" dirty="0"/>
          </a:p>
        </p:txBody>
      </p:sp>
      <p:sp>
        <p:nvSpPr>
          <p:cNvPr id="4" name="Shape 2"/>
          <p:cNvSpPr/>
          <p:nvPr/>
        </p:nvSpPr>
        <p:spPr>
          <a:xfrm>
            <a:off x="548640" y="1005840"/>
            <a:ext cx="8046720" cy="822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5" name="Shape 3"/>
          <p:cNvSpPr/>
          <p:nvPr/>
        </p:nvSpPr>
        <p:spPr>
          <a:xfrm>
            <a:off x="777240" y="1143000"/>
            <a:ext cx="548640" cy="548640"/>
          </a:xfrm>
          <a:prstGeom prst="ellipse">
            <a:avLst/>
          </a:prstGeom>
          <a:solidFill>
            <a:srgbClr val="C9A227"/>
          </a:solidFill>
          <a:ln/>
        </p:spPr>
        <p:txBody>
          <a:bodyPr/>
          <a:lstStyle/>
          <a:p>
            <a:endParaRPr lang="fr-FR"/>
          </a:p>
        </p:txBody>
      </p:sp>
      <p:pic>
        <p:nvPicPr>
          <p:cNvPr id="6" name="Image 0" descr="preencoded.png"/>
          <p:cNvPicPr>
            <a:picLocks noChangeAspect="1"/>
          </p:cNvPicPr>
          <p:nvPr/>
        </p:nvPicPr>
        <p:blipFill>
          <a:blip r:embed="rId3"/>
          <a:stretch>
            <a:fillRect/>
          </a:stretch>
        </p:blipFill>
        <p:spPr>
          <a:xfrm>
            <a:off x="868680" y="1234440"/>
            <a:ext cx="365760" cy="365760"/>
          </a:xfrm>
          <a:prstGeom prst="rect">
            <a:avLst/>
          </a:prstGeom>
        </p:spPr>
      </p:pic>
      <p:sp>
        <p:nvSpPr>
          <p:cNvPr id="7" name="Text 4"/>
          <p:cNvSpPr/>
          <p:nvPr/>
        </p:nvSpPr>
        <p:spPr>
          <a:xfrm>
            <a:off x="1554480" y="1078992"/>
            <a:ext cx="6858000" cy="32004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Intelligence émotionnelle &amp; management</a:t>
            </a:r>
            <a:endParaRPr lang="en-US" sz="1400" dirty="0"/>
          </a:p>
        </p:txBody>
      </p:sp>
      <p:sp>
        <p:nvSpPr>
          <p:cNvPr id="8" name="Text 5"/>
          <p:cNvSpPr/>
          <p:nvPr/>
        </p:nvSpPr>
        <p:spPr>
          <a:xfrm>
            <a:off x="1554480" y="1417320"/>
            <a:ext cx="6858000" cy="320040"/>
          </a:xfrm>
          <a:prstGeom prst="rect">
            <a:avLst/>
          </a:prstGeom>
          <a:noFill/>
          <a:ln/>
        </p:spPr>
        <p:txBody>
          <a:bodyPr wrap="square" lIns="0" tIns="0" rIns="0" bIns="0" rtlCol="0" anchor="ctr"/>
          <a:lstStyle/>
          <a:p>
            <a:pPr marL="0" indent="0">
              <a:buNone/>
            </a:pPr>
            <a:r>
              <a:rPr lang="en-US" sz="1050" dirty="0">
                <a:solidFill>
                  <a:srgbClr val="E8E4DC"/>
                </a:solidFill>
                <a:latin typeface="Calibri" pitchFamily="34" charset="0"/>
                <a:ea typeface="Calibri" pitchFamily="34" charset="-122"/>
                <a:cs typeface="Calibri" pitchFamily="34" charset="-120"/>
              </a:rPr>
              <a:t>Maîtriser vos émotions et piloter vos équipes avec leadership</a:t>
            </a:r>
            <a:endParaRPr lang="en-US" sz="1050" dirty="0"/>
          </a:p>
        </p:txBody>
      </p:sp>
      <p:sp>
        <p:nvSpPr>
          <p:cNvPr id="9" name="Shape 6"/>
          <p:cNvSpPr/>
          <p:nvPr/>
        </p:nvSpPr>
        <p:spPr>
          <a:xfrm>
            <a:off x="548640" y="2011680"/>
            <a:ext cx="8046720" cy="822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10" name="Shape 7"/>
          <p:cNvSpPr/>
          <p:nvPr/>
        </p:nvSpPr>
        <p:spPr>
          <a:xfrm>
            <a:off x="777240" y="2148840"/>
            <a:ext cx="548640" cy="548640"/>
          </a:xfrm>
          <a:prstGeom prst="ellipse">
            <a:avLst/>
          </a:prstGeom>
          <a:solidFill>
            <a:srgbClr val="C9A227"/>
          </a:solidFill>
          <a:ln/>
        </p:spPr>
        <p:txBody>
          <a:bodyPr/>
          <a:lstStyle/>
          <a:p>
            <a:endParaRPr lang="fr-FR"/>
          </a:p>
        </p:txBody>
      </p:sp>
      <p:pic>
        <p:nvPicPr>
          <p:cNvPr id="11" name="Image 1" descr="preencoded.png"/>
          <p:cNvPicPr>
            <a:picLocks noChangeAspect="1"/>
          </p:cNvPicPr>
          <p:nvPr/>
        </p:nvPicPr>
        <p:blipFill>
          <a:blip r:embed="rId4"/>
          <a:stretch>
            <a:fillRect/>
          </a:stretch>
        </p:blipFill>
        <p:spPr>
          <a:xfrm>
            <a:off x="868680" y="2240280"/>
            <a:ext cx="365760" cy="365760"/>
          </a:xfrm>
          <a:prstGeom prst="rect">
            <a:avLst/>
          </a:prstGeom>
        </p:spPr>
      </p:pic>
      <p:sp>
        <p:nvSpPr>
          <p:cNvPr id="12" name="Text 8"/>
          <p:cNvSpPr/>
          <p:nvPr/>
        </p:nvSpPr>
        <p:spPr>
          <a:xfrm>
            <a:off x="1554480" y="2084832"/>
            <a:ext cx="6858000" cy="32004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Transformation &amp; décision stratégique</a:t>
            </a:r>
            <a:endParaRPr lang="en-US" sz="1400" dirty="0"/>
          </a:p>
        </p:txBody>
      </p:sp>
      <p:sp>
        <p:nvSpPr>
          <p:cNvPr id="13" name="Text 9"/>
          <p:cNvSpPr/>
          <p:nvPr/>
        </p:nvSpPr>
        <p:spPr>
          <a:xfrm>
            <a:off x="1554480" y="2423160"/>
            <a:ext cx="6858000" cy="320040"/>
          </a:xfrm>
          <a:prstGeom prst="rect">
            <a:avLst/>
          </a:prstGeom>
          <a:noFill/>
          <a:ln/>
        </p:spPr>
        <p:txBody>
          <a:bodyPr wrap="square" lIns="0" tIns="0" rIns="0" bIns="0" rtlCol="0" anchor="ctr"/>
          <a:lstStyle/>
          <a:p>
            <a:pPr marL="0" indent="0">
              <a:buNone/>
            </a:pPr>
            <a:r>
              <a:rPr lang="en-US" sz="1050" dirty="0">
                <a:solidFill>
                  <a:srgbClr val="E8E4DC"/>
                </a:solidFill>
                <a:latin typeface="Calibri" pitchFamily="34" charset="0"/>
                <a:ea typeface="Calibri" pitchFamily="34" charset="-122"/>
                <a:cs typeface="Calibri" pitchFamily="34" charset="-120"/>
              </a:rPr>
              <a:t>Conduire le changement et prendre des décisions éclairées</a:t>
            </a:r>
            <a:endParaRPr lang="en-US" sz="1050" dirty="0"/>
          </a:p>
        </p:txBody>
      </p:sp>
      <p:sp>
        <p:nvSpPr>
          <p:cNvPr id="14" name="Shape 10"/>
          <p:cNvSpPr/>
          <p:nvPr/>
        </p:nvSpPr>
        <p:spPr>
          <a:xfrm>
            <a:off x="548640" y="3017520"/>
            <a:ext cx="8046720" cy="822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15" name="Shape 11"/>
          <p:cNvSpPr/>
          <p:nvPr/>
        </p:nvSpPr>
        <p:spPr>
          <a:xfrm>
            <a:off x="777240" y="3154680"/>
            <a:ext cx="548640" cy="548640"/>
          </a:xfrm>
          <a:prstGeom prst="ellipse">
            <a:avLst/>
          </a:prstGeom>
          <a:solidFill>
            <a:srgbClr val="C9A227"/>
          </a:solidFill>
          <a:ln/>
        </p:spPr>
        <p:txBody>
          <a:bodyPr/>
          <a:lstStyle/>
          <a:p>
            <a:endParaRPr lang="fr-FR"/>
          </a:p>
        </p:txBody>
      </p:sp>
      <p:pic>
        <p:nvPicPr>
          <p:cNvPr id="16" name="Image 2" descr="preencoded.png"/>
          <p:cNvPicPr>
            <a:picLocks noChangeAspect="1"/>
          </p:cNvPicPr>
          <p:nvPr/>
        </p:nvPicPr>
        <p:blipFill>
          <a:blip r:embed="rId5"/>
          <a:stretch>
            <a:fillRect/>
          </a:stretch>
        </p:blipFill>
        <p:spPr>
          <a:xfrm>
            <a:off x="868680" y="3246120"/>
            <a:ext cx="365760" cy="365760"/>
          </a:xfrm>
          <a:prstGeom prst="rect">
            <a:avLst/>
          </a:prstGeom>
        </p:spPr>
      </p:pic>
      <p:sp>
        <p:nvSpPr>
          <p:cNvPr id="17" name="Text 12"/>
          <p:cNvSpPr/>
          <p:nvPr/>
        </p:nvSpPr>
        <p:spPr>
          <a:xfrm>
            <a:off x="1554480" y="3090672"/>
            <a:ext cx="6858000" cy="32004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Pilotage financier &amp; gestion de crise</a:t>
            </a:r>
            <a:endParaRPr lang="en-US" sz="1400" dirty="0"/>
          </a:p>
        </p:txBody>
      </p:sp>
      <p:sp>
        <p:nvSpPr>
          <p:cNvPr id="18" name="Text 13"/>
          <p:cNvSpPr/>
          <p:nvPr/>
        </p:nvSpPr>
        <p:spPr>
          <a:xfrm>
            <a:off x="1554480" y="3429000"/>
            <a:ext cx="6858000" cy="320040"/>
          </a:xfrm>
          <a:prstGeom prst="rect">
            <a:avLst/>
          </a:prstGeom>
          <a:noFill/>
          <a:ln/>
        </p:spPr>
        <p:txBody>
          <a:bodyPr wrap="square" lIns="0" tIns="0" rIns="0" bIns="0" rtlCol="0" anchor="ctr"/>
          <a:lstStyle/>
          <a:p>
            <a:pPr marL="0" indent="0">
              <a:buNone/>
            </a:pPr>
            <a:r>
              <a:rPr lang="en-US" sz="1050" dirty="0">
                <a:solidFill>
                  <a:srgbClr val="E8E4DC"/>
                </a:solidFill>
                <a:latin typeface="Calibri" pitchFamily="34" charset="0"/>
                <a:ea typeface="Calibri" pitchFamily="34" charset="-122"/>
                <a:cs typeface="Calibri" pitchFamily="34" charset="-120"/>
              </a:rPr>
              <a:t>Maîtriser les chiffres et naviguer l'incertitude avec méthode</a:t>
            </a:r>
            <a:endParaRPr lang="en-US" sz="1050" dirty="0"/>
          </a:p>
        </p:txBody>
      </p:sp>
      <p:sp>
        <p:nvSpPr>
          <p:cNvPr id="19" name="Shape 14"/>
          <p:cNvSpPr/>
          <p:nvPr/>
        </p:nvSpPr>
        <p:spPr>
          <a:xfrm>
            <a:off x="548640" y="4023360"/>
            <a:ext cx="8046720" cy="822960"/>
          </a:xfrm>
          <a:prstGeom prst="rect">
            <a:avLst/>
          </a:prstGeom>
          <a:solidFill>
            <a:srgbClr val="1A2940"/>
          </a:solidFill>
          <a:ln/>
          <a:effectLst>
            <a:outerShdw blurRad="152400" dist="50800" dir="8100000" algn="bl" rotWithShape="0">
              <a:srgbClr val="000000">
                <a:alpha val="8000"/>
              </a:srgbClr>
            </a:outerShdw>
          </a:effectLst>
        </p:spPr>
        <p:txBody>
          <a:bodyPr/>
          <a:lstStyle/>
          <a:p>
            <a:endParaRPr lang="fr-FR"/>
          </a:p>
        </p:txBody>
      </p:sp>
      <p:sp>
        <p:nvSpPr>
          <p:cNvPr id="20" name="Shape 15"/>
          <p:cNvSpPr/>
          <p:nvPr/>
        </p:nvSpPr>
        <p:spPr>
          <a:xfrm>
            <a:off x="777240" y="4160520"/>
            <a:ext cx="548640" cy="548640"/>
          </a:xfrm>
          <a:prstGeom prst="ellipse">
            <a:avLst/>
          </a:prstGeom>
          <a:solidFill>
            <a:srgbClr val="C9A227"/>
          </a:solidFill>
          <a:ln/>
        </p:spPr>
        <p:txBody>
          <a:bodyPr/>
          <a:lstStyle/>
          <a:p>
            <a:endParaRPr lang="fr-FR"/>
          </a:p>
        </p:txBody>
      </p:sp>
      <p:pic>
        <p:nvPicPr>
          <p:cNvPr id="21" name="Image 3" descr="preencoded.png"/>
          <p:cNvPicPr>
            <a:picLocks noChangeAspect="1"/>
          </p:cNvPicPr>
          <p:nvPr/>
        </p:nvPicPr>
        <p:blipFill>
          <a:blip r:embed="rId6"/>
          <a:stretch>
            <a:fillRect/>
          </a:stretch>
        </p:blipFill>
        <p:spPr>
          <a:xfrm>
            <a:off x="868680" y="4251960"/>
            <a:ext cx="365760" cy="365760"/>
          </a:xfrm>
          <a:prstGeom prst="rect">
            <a:avLst/>
          </a:prstGeom>
        </p:spPr>
      </p:pic>
      <p:sp>
        <p:nvSpPr>
          <p:cNvPr id="22" name="Text 16"/>
          <p:cNvSpPr/>
          <p:nvPr/>
        </p:nvSpPr>
        <p:spPr>
          <a:xfrm>
            <a:off x="1554480" y="4096512"/>
            <a:ext cx="6858000" cy="32004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Négociation &amp; communication</a:t>
            </a:r>
            <a:endParaRPr lang="en-US" sz="1400" dirty="0"/>
          </a:p>
        </p:txBody>
      </p:sp>
      <p:sp>
        <p:nvSpPr>
          <p:cNvPr id="23" name="Text 17"/>
          <p:cNvSpPr/>
          <p:nvPr/>
        </p:nvSpPr>
        <p:spPr>
          <a:xfrm>
            <a:off x="1554480" y="4434840"/>
            <a:ext cx="6858000" cy="320040"/>
          </a:xfrm>
          <a:prstGeom prst="rect">
            <a:avLst/>
          </a:prstGeom>
          <a:noFill/>
          <a:ln/>
        </p:spPr>
        <p:txBody>
          <a:bodyPr wrap="square" lIns="0" tIns="0" rIns="0" bIns="0" rtlCol="0" anchor="ctr"/>
          <a:lstStyle/>
          <a:p>
            <a:pPr marL="0" indent="0">
              <a:buNone/>
            </a:pPr>
            <a:r>
              <a:rPr lang="en-US" sz="1050" dirty="0">
                <a:solidFill>
                  <a:srgbClr val="E8E4DC"/>
                </a:solidFill>
                <a:latin typeface="Calibri" pitchFamily="34" charset="0"/>
                <a:ea typeface="Calibri" pitchFamily="34" charset="-122"/>
                <a:cs typeface="Calibri" pitchFamily="34" charset="-120"/>
              </a:rPr>
              <a:t>Convaincre, négocier et mobiliser vos interlocuteurs</a:t>
            </a:r>
            <a:endParaRPr lang="en-US" sz="1050" dirty="0"/>
          </a:p>
        </p:txBody>
      </p:sp>
      <p:sp>
        <p:nvSpPr>
          <p:cNvPr id="24" name="Shape 18"/>
          <p:cNvSpPr/>
          <p:nvPr/>
        </p:nvSpPr>
        <p:spPr>
          <a:xfrm>
            <a:off x="0" y="5088636"/>
            <a:ext cx="9144000" cy="54864"/>
          </a:xfrm>
          <a:prstGeom prst="rect">
            <a:avLst/>
          </a:prstGeom>
          <a:solidFill>
            <a:srgbClr val="C9A227"/>
          </a:solidFill>
          <a:ln/>
        </p:spPr>
        <p:txBody>
          <a:bodyPr/>
          <a:lstStyle/>
          <a:p>
            <a:endParaRPr lang="fr-FR"/>
          </a:p>
        </p:txBody>
      </p:sp>
      <p:pic>
        <p:nvPicPr>
          <p:cNvPr id="25" name="Caméra 24">
            <a:extLst>
              <a:ext uri="{FF2B5EF4-FFF2-40B4-BE49-F238E27FC236}">
                <a16:creationId xmlns:a16="http://schemas.microsoft.com/office/drawing/2014/main" id="{9993CC1E-2ABC-9864-8BA0-337E313D6587}"/>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7"/>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2EB"/>
        </a:solidFill>
        <a:effectLst/>
      </p:bgPr>
    </p:bg>
    <p:spTree>
      <p:nvGrpSpPr>
        <p:cNvPr id="1" name=""/>
        <p:cNvGrpSpPr/>
        <p:nvPr/>
      </p:nvGrpSpPr>
      <p:grpSpPr>
        <a:xfrm>
          <a:off x="0" y="0"/>
          <a:ext cx="0" cy="0"/>
          <a:chOff x="0" y="0"/>
          <a:chExt cx="0" cy="0"/>
        </a:xfrm>
      </p:grpSpPr>
      <p:sp>
        <p:nvSpPr>
          <p:cNvPr id="2" name="Text 0"/>
          <p:cNvSpPr/>
          <p:nvPr/>
        </p:nvSpPr>
        <p:spPr>
          <a:xfrm>
            <a:off x="457200" y="228600"/>
            <a:ext cx="8229600" cy="457200"/>
          </a:xfrm>
          <a:prstGeom prst="rect">
            <a:avLst/>
          </a:prstGeom>
          <a:noFill/>
          <a:ln/>
        </p:spPr>
        <p:txBody>
          <a:bodyPr wrap="square" lIns="0" tIns="0" rIns="0" bIns="0" rtlCol="0" anchor="ctr"/>
          <a:lstStyle/>
          <a:p>
            <a:pPr marL="0" indent="0">
              <a:buNone/>
            </a:pPr>
            <a:r>
              <a:rPr lang="en-US" sz="2000" b="1" dirty="0">
                <a:solidFill>
                  <a:srgbClr val="0F1B2D"/>
                </a:solidFill>
                <a:latin typeface="Georgia" pitchFamily="34" charset="0"/>
                <a:ea typeface="Georgia" pitchFamily="34" charset="-122"/>
                <a:cs typeface="Georgia" pitchFamily="34" charset="-120"/>
              </a:rPr>
              <a:t>UN FORMAT CONÇU POUR L'ACTION</a:t>
            </a:r>
            <a:endParaRPr lang="en-US" sz="2000" dirty="0"/>
          </a:p>
        </p:txBody>
      </p:sp>
      <p:sp>
        <p:nvSpPr>
          <p:cNvPr id="3" name="Shape 1"/>
          <p:cNvSpPr/>
          <p:nvPr/>
        </p:nvSpPr>
        <p:spPr>
          <a:xfrm>
            <a:off x="457200" y="713232"/>
            <a:ext cx="1828800" cy="0"/>
          </a:xfrm>
          <a:prstGeom prst="line">
            <a:avLst/>
          </a:prstGeom>
          <a:noFill/>
          <a:ln w="19050">
            <a:solidFill>
              <a:srgbClr val="C9A227"/>
            </a:solidFill>
            <a:prstDash val="solid"/>
          </a:ln>
        </p:spPr>
        <p:txBody>
          <a:bodyPr/>
          <a:lstStyle/>
          <a:p>
            <a:endParaRPr lang="fr-FR"/>
          </a:p>
        </p:txBody>
      </p:sp>
      <p:sp>
        <p:nvSpPr>
          <p:cNvPr id="4" name="Shape 2"/>
          <p:cNvSpPr/>
          <p:nvPr/>
        </p:nvSpPr>
        <p:spPr>
          <a:xfrm>
            <a:off x="457200" y="1005840"/>
            <a:ext cx="3931920" cy="164592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5" name="Shape 3"/>
          <p:cNvSpPr/>
          <p:nvPr/>
        </p:nvSpPr>
        <p:spPr>
          <a:xfrm>
            <a:off x="457200" y="1005840"/>
            <a:ext cx="3931920" cy="54864"/>
          </a:xfrm>
          <a:prstGeom prst="rect">
            <a:avLst/>
          </a:prstGeom>
          <a:solidFill>
            <a:srgbClr val="C9A227"/>
          </a:solidFill>
          <a:ln/>
        </p:spPr>
        <p:txBody>
          <a:bodyPr/>
          <a:lstStyle/>
          <a:p>
            <a:endParaRPr lang="fr-FR"/>
          </a:p>
        </p:txBody>
      </p:sp>
      <p:sp>
        <p:nvSpPr>
          <p:cNvPr id="6" name="Shape 4"/>
          <p:cNvSpPr/>
          <p:nvPr/>
        </p:nvSpPr>
        <p:spPr>
          <a:xfrm>
            <a:off x="3108960" y="1188720"/>
            <a:ext cx="1097280" cy="320040"/>
          </a:xfrm>
          <a:prstGeom prst="rect">
            <a:avLst/>
          </a:prstGeom>
          <a:solidFill>
            <a:srgbClr val="0F1B2D"/>
          </a:solidFill>
          <a:ln/>
        </p:spPr>
        <p:txBody>
          <a:bodyPr/>
          <a:lstStyle/>
          <a:p>
            <a:endParaRPr lang="fr-FR"/>
          </a:p>
        </p:txBody>
      </p:sp>
      <p:sp>
        <p:nvSpPr>
          <p:cNvPr id="7" name="Text 5"/>
          <p:cNvSpPr/>
          <p:nvPr/>
        </p:nvSpPr>
        <p:spPr>
          <a:xfrm>
            <a:off x="3108960" y="1188720"/>
            <a:ext cx="1097280" cy="320040"/>
          </a:xfrm>
          <a:prstGeom prst="rect">
            <a:avLst/>
          </a:prstGeom>
          <a:noFill/>
          <a:ln/>
        </p:spPr>
        <p:txBody>
          <a:bodyPr wrap="square" lIns="0" tIns="0" rIns="0" bIns="0" rtlCol="0" anchor="ctr"/>
          <a:lstStyle/>
          <a:p>
            <a:pPr marL="0" indent="0" algn="ctr">
              <a:buNone/>
            </a:pPr>
            <a:r>
              <a:rPr lang="en-US" sz="900" b="1" dirty="0">
                <a:solidFill>
                  <a:srgbClr val="C9A227"/>
                </a:solidFill>
                <a:latin typeface="Calibri" pitchFamily="34" charset="0"/>
                <a:ea typeface="Calibri" pitchFamily="34" charset="-122"/>
                <a:cs typeface="Calibri" pitchFamily="34" charset="-120"/>
              </a:rPr>
              <a:t>256 vidéos</a:t>
            </a:r>
            <a:endParaRPr lang="en-US" sz="900" dirty="0"/>
          </a:p>
        </p:txBody>
      </p:sp>
      <p:sp>
        <p:nvSpPr>
          <p:cNvPr id="8" name="Text 6"/>
          <p:cNvSpPr/>
          <p:nvPr/>
        </p:nvSpPr>
        <p:spPr>
          <a:xfrm>
            <a:off x="685800" y="1188720"/>
            <a:ext cx="2286000" cy="320040"/>
          </a:xfrm>
          <a:prstGeom prst="rect">
            <a:avLst/>
          </a:prstGeom>
          <a:noFill/>
          <a:ln/>
        </p:spPr>
        <p:txBody>
          <a:bodyPr wrap="square" lIns="0" tIns="0" rIns="0" bIns="0" rtlCol="0" anchor="ctr"/>
          <a:lstStyle/>
          <a:p>
            <a:pPr marL="0" indent="0">
              <a:buNone/>
            </a:pPr>
            <a:r>
              <a:rPr lang="en-US" sz="1500" b="1" dirty="0">
                <a:solidFill>
                  <a:srgbClr val="0F1B2D"/>
                </a:solidFill>
                <a:latin typeface="Calibri" pitchFamily="34" charset="0"/>
                <a:ea typeface="Calibri" pitchFamily="34" charset="-122"/>
                <a:cs typeface="Calibri" pitchFamily="34" charset="-120"/>
              </a:rPr>
              <a:t>Cours vidéo</a:t>
            </a:r>
            <a:endParaRPr lang="en-US" sz="1500" dirty="0"/>
          </a:p>
        </p:txBody>
      </p:sp>
      <p:sp>
        <p:nvSpPr>
          <p:cNvPr id="9" name="Text 7"/>
          <p:cNvSpPr/>
          <p:nvPr/>
        </p:nvSpPr>
        <p:spPr>
          <a:xfrm>
            <a:off x="685800" y="1600200"/>
            <a:ext cx="3474720" cy="8229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Contenus riches avec références</a:t>
            </a:r>
            <a:endParaRPr lang="en-US" sz="1050" dirty="0"/>
          </a:p>
          <a:p>
            <a:pPr marL="0" indent="0">
              <a:buNone/>
            </a:pPr>
            <a:r>
              <a:rPr lang="en-US" sz="1050" dirty="0">
                <a:solidFill>
                  <a:srgbClr val="6B7280"/>
                </a:solidFill>
                <a:latin typeface="Calibri" pitchFamily="34" charset="0"/>
                <a:ea typeface="Calibri" pitchFamily="34" charset="-122"/>
                <a:cs typeface="Calibri" pitchFamily="34" charset="-120"/>
              </a:rPr>
              <a:t>académiques et cas pratiques</a:t>
            </a:r>
            <a:endParaRPr lang="en-US" sz="1050" dirty="0"/>
          </a:p>
        </p:txBody>
      </p:sp>
      <p:sp>
        <p:nvSpPr>
          <p:cNvPr id="10" name="Shape 8"/>
          <p:cNvSpPr/>
          <p:nvPr/>
        </p:nvSpPr>
        <p:spPr>
          <a:xfrm>
            <a:off x="4663440" y="1005840"/>
            <a:ext cx="3931920" cy="164592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11" name="Shape 9"/>
          <p:cNvSpPr/>
          <p:nvPr/>
        </p:nvSpPr>
        <p:spPr>
          <a:xfrm>
            <a:off x="4663440" y="1005840"/>
            <a:ext cx="3931920" cy="54864"/>
          </a:xfrm>
          <a:prstGeom prst="rect">
            <a:avLst/>
          </a:prstGeom>
          <a:solidFill>
            <a:srgbClr val="C9A227"/>
          </a:solidFill>
          <a:ln/>
        </p:spPr>
        <p:txBody>
          <a:bodyPr/>
          <a:lstStyle/>
          <a:p>
            <a:endParaRPr lang="fr-FR"/>
          </a:p>
        </p:txBody>
      </p:sp>
      <p:sp>
        <p:nvSpPr>
          <p:cNvPr id="12" name="Shape 10"/>
          <p:cNvSpPr/>
          <p:nvPr/>
        </p:nvSpPr>
        <p:spPr>
          <a:xfrm>
            <a:off x="7315200" y="1188720"/>
            <a:ext cx="1097280" cy="320040"/>
          </a:xfrm>
          <a:prstGeom prst="rect">
            <a:avLst/>
          </a:prstGeom>
          <a:solidFill>
            <a:srgbClr val="0F1B2D"/>
          </a:solidFill>
          <a:ln/>
        </p:spPr>
        <p:txBody>
          <a:bodyPr/>
          <a:lstStyle/>
          <a:p>
            <a:endParaRPr lang="fr-FR"/>
          </a:p>
        </p:txBody>
      </p:sp>
      <p:sp>
        <p:nvSpPr>
          <p:cNvPr id="13" name="Text 11"/>
          <p:cNvSpPr/>
          <p:nvPr/>
        </p:nvSpPr>
        <p:spPr>
          <a:xfrm>
            <a:off x="7315200" y="1188720"/>
            <a:ext cx="1097280" cy="320040"/>
          </a:xfrm>
          <a:prstGeom prst="rect">
            <a:avLst/>
          </a:prstGeom>
          <a:noFill/>
          <a:ln/>
        </p:spPr>
        <p:txBody>
          <a:bodyPr wrap="square" lIns="0" tIns="0" rIns="0" bIns="0" rtlCol="0" anchor="ctr"/>
          <a:lstStyle/>
          <a:p>
            <a:pPr marL="0" indent="0" algn="ctr">
              <a:buNone/>
            </a:pPr>
            <a:r>
              <a:rPr lang="en-US" sz="900" b="1" dirty="0">
                <a:solidFill>
                  <a:srgbClr val="C9A227"/>
                </a:solidFill>
                <a:latin typeface="Calibri" pitchFamily="34" charset="0"/>
                <a:ea typeface="Calibri" pitchFamily="34" charset="-122"/>
                <a:cs typeface="Calibri" pitchFamily="34" charset="-120"/>
              </a:rPr>
              <a:t>32 cahiers</a:t>
            </a:r>
            <a:endParaRPr lang="en-US" sz="900" dirty="0"/>
          </a:p>
        </p:txBody>
      </p:sp>
      <p:sp>
        <p:nvSpPr>
          <p:cNvPr id="14" name="Text 12"/>
          <p:cNvSpPr/>
          <p:nvPr/>
        </p:nvSpPr>
        <p:spPr>
          <a:xfrm>
            <a:off x="4892040" y="1188720"/>
            <a:ext cx="2286000" cy="320040"/>
          </a:xfrm>
          <a:prstGeom prst="rect">
            <a:avLst/>
          </a:prstGeom>
          <a:noFill/>
          <a:ln/>
        </p:spPr>
        <p:txBody>
          <a:bodyPr wrap="square" lIns="0" tIns="0" rIns="0" bIns="0" rtlCol="0" anchor="ctr"/>
          <a:lstStyle/>
          <a:p>
            <a:pPr marL="0" indent="0">
              <a:buNone/>
            </a:pPr>
            <a:r>
              <a:rPr lang="en-US" sz="1500" b="1" dirty="0">
                <a:solidFill>
                  <a:srgbClr val="0F1B2D"/>
                </a:solidFill>
                <a:latin typeface="Calibri" pitchFamily="34" charset="0"/>
                <a:ea typeface="Calibri" pitchFamily="34" charset="-122"/>
                <a:cs typeface="Calibri" pitchFamily="34" charset="-120"/>
              </a:rPr>
              <a:t>Workbooks</a:t>
            </a:r>
            <a:endParaRPr lang="en-US" sz="1500" dirty="0"/>
          </a:p>
        </p:txBody>
      </p:sp>
      <p:sp>
        <p:nvSpPr>
          <p:cNvPr id="15" name="Text 13"/>
          <p:cNvSpPr/>
          <p:nvPr/>
        </p:nvSpPr>
        <p:spPr>
          <a:xfrm>
            <a:off x="4892040" y="1600200"/>
            <a:ext cx="3474720" cy="8229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Exercices structurés pour ancrer</a:t>
            </a:r>
            <a:endParaRPr lang="en-US" sz="1050" dirty="0"/>
          </a:p>
          <a:p>
            <a:pPr marL="0" indent="0">
              <a:buNone/>
            </a:pPr>
            <a:r>
              <a:rPr lang="en-US" sz="1050" dirty="0">
                <a:solidFill>
                  <a:srgbClr val="6B7280"/>
                </a:solidFill>
                <a:latin typeface="Calibri" pitchFamily="34" charset="0"/>
                <a:ea typeface="Calibri" pitchFamily="34" charset="-122"/>
                <a:cs typeface="Calibri" pitchFamily="34" charset="-120"/>
              </a:rPr>
              <a:t>chaque compétence dans votre quotidien</a:t>
            </a:r>
            <a:endParaRPr lang="en-US" sz="1050" dirty="0"/>
          </a:p>
        </p:txBody>
      </p:sp>
      <p:sp>
        <p:nvSpPr>
          <p:cNvPr id="16" name="Shape 14"/>
          <p:cNvSpPr/>
          <p:nvPr/>
        </p:nvSpPr>
        <p:spPr>
          <a:xfrm>
            <a:off x="457200" y="2880360"/>
            <a:ext cx="3931920" cy="164592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17" name="Shape 15"/>
          <p:cNvSpPr/>
          <p:nvPr/>
        </p:nvSpPr>
        <p:spPr>
          <a:xfrm>
            <a:off x="457200" y="2880360"/>
            <a:ext cx="3931920" cy="54864"/>
          </a:xfrm>
          <a:prstGeom prst="rect">
            <a:avLst/>
          </a:prstGeom>
          <a:solidFill>
            <a:srgbClr val="C9A227"/>
          </a:solidFill>
          <a:ln/>
        </p:spPr>
        <p:txBody>
          <a:bodyPr/>
          <a:lstStyle/>
          <a:p>
            <a:endParaRPr lang="fr-FR"/>
          </a:p>
        </p:txBody>
      </p:sp>
      <p:sp>
        <p:nvSpPr>
          <p:cNvPr id="18" name="Shape 16"/>
          <p:cNvSpPr/>
          <p:nvPr/>
        </p:nvSpPr>
        <p:spPr>
          <a:xfrm>
            <a:off x="3108960" y="3063240"/>
            <a:ext cx="1097280" cy="320040"/>
          </a:xfrm>
          <a:prstGeom prst="rect">
            <a:avLst/>
          </a:prstGeom>
          <a:solidFill>
            <a:srgbClr val="0F1B2D"/>
          </a:solidFill>
          <a:ln/>
        </p:spPr>
        <p:txBody>
          <a:bodyPr/>
          <a:lstStyle/>
          <a:p>
            <a:endParaRPr lang="fr-FR"/>
          </a:p>
        </p:txBody>
      </p:sp>
      <p:sp>
        <p:nvSpPr>
          <p:cNvPr id="19" name="Text 17"/>
          <p:cNvSpPr/>
          <p:nvPr/>
        </p:nvSpPr>
        <p:spPr>
          <a:xfrm>
            <a:off x="3108960" y="3063240"/>
            <a:ext cx="1097280" cy="320040"/>
          </a:xfrm>
          <a:prstGeom prst="rect">
            <a:avLst/>
          </a:prstGeom>
          <a:noFill/>
          <a:ln/>
        </p:spPr>
        <p:txBody>
          <a:bodyPr wrap="square" lIns="0" tIns="0" rIns="0" bIns="0" rtlCol="0" anchor="ctr"/>
          <a:lstStyle/>
          <a:p>
            <a:pPr marL="0" indent="0" algn="ctr">
              <a:buNone/>
            </a:pPr>
            <a:r>
              <a:rPr lang="en-US" sz="900" b="1" dirty="0">
                <a:solidFill>
                  <a:srgbClr val="C9A227"/>
                </a:solidFill>
                <a:latin typeface="Calibri" pitchFamily="34" charset="0"/>
                <a:ea typeface="Calibri" pitchFamily="34" charset="-122"/>
                <a:cs typeface="Calibri" pitchFamily="34" charset="-120"/>
              </a:rPr>
              <a:t>32 quiz</a:t>
            </a:r>
            <a:endParaRPr lang="en-US" sz="900" dirty="0"/>
          </a:p>
        </p:txBody>
      </p:sp>
      <p:sp>
        <p:nvSpPr>
          <p:cNvPr id="20" name="Text 18"/>
          <p:cNvSpPr/>
          <p:nvPr/>
        </p:nvSpPr>
        <p:spPr>
          <a:xfrm>
            <a:off x="685800" y="3063240"/>
            <a:ext cx="2286000" cy="320040"/>
          </a:xfrm>
          <a:prstGeom prst="rect">
            <a:avLst/>
          </a:prstGeom>
          <a:noFill/>
          <a:ln/>
        </p:spPr>
        <p:txBody>
          <a:bodyPr wrap="square" lIns="0" tIns="0" rIns="0" bIns="0" rtlCol="0" anchor="ctr"/>
          <a:lstStyle/>
          <a:p>
            <a:pPr marL="0" indent="0">
              <a:buNone/>
            </a:pPr>
            <a:r>
              <a:rPr lang="en-US" sz="1500" b="1" dirty="0">
                <a:solidFill>
                  <a:srgbClr val="0F1B2D"/>
                </a:solidFill>
                <a:latin typeface="Calibri" pitchFamily="34" charset="0"/>
                <a:ea typeface="Calibri" pitchFamily="34" charset="-122"/>
                <a:cs typeface="Calibri" pitchFamily="34" charset="-120"/>
              </a:rPr>
              <a:t>Quiz d'évaluation</a:t>
            </a:r>
            <a:endParaRPr lang="en-US" sz="1500" dirty="0"/>
          </a:p>
        </p:txBody>
      </p:sp>
      <p:sp>
        <p:nvSpPr>
          <p:cNvPr id="21" name="Text 19"/>
          <p:cNvSpPr/>
          <p:nvPr/>
        </p:nvSpPr>
        <p:spPr>
          <a:xfrm>
            <a:off x="685800" y="3474720"/>
            <a:ext cx="3474720" cy="8229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QCM avec 4 niveaux de maîtrise :</a:t>
            </a:r>
            <a:endParaRPr lang="en-US" sz="1050" dirty="0"/>
          </a:p>
          <a:p>
            <a:pPr marL="0" indent="0">
              <a:buNone/>
            </a:pPr>
            <a:r>
              <a:rPr lang="en-US" sz="1050" dirty="0">
                <a:solidFill>
                  <a:srgbClr val="6B7280"/>
                </a:solidFill>
                <a:latin typeface="Calibri" pitchFamily="34" charset="0"/>
                <a:ea typeface="Calibri" pitchFamily="34" charset="-122"/>
                <a:cs typeface="Calibri" pitchFamily="34" charset="-120"/>
              </a:rPr>
              <a:t>Débutant → Expert</a:t>
            </a:r>
            <a:endParaRPr lang="en-US" sz="1050" dirty="0"/>
          </a:p>
        </p:txBody>
      </p:sp>
      <p:sp>
        <p:nvSpPr>
          <p:cNvPr id="22" name="Shape 20"/>
          <p:cNvSpPr/>
          <p:nvPr/>
        </p:nvSpPr>
        <p:spPr>
          <a:xfrm>
            <a:off x="4663440" y="2880360"/>
            <a:ext cx="3931920" cy="164592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fr-FR"/>
          </a:p>
        </p:txBody>
      </p:sp>
      <p:sp>
        <p:nvSpPr>
          <p:cNvPr id="23" name="Shape 21"/>
          <p:cNvSpPr/>
          <p:nvPr/>
        </p:nvSpPr>
        <p:spPr>
          <a:xfrm>
            <a:off x="4663440" y="2880360"/>
            <a:ext cx="3931920" cy="54864"/>
          </a:xfrm>
          <a:prstGeom prst="rect">
            <a:avLst/>
          </a:prstGeom>
          <a:solidFill>
            <a:srgbClr val="C9A227"/>
          </a:solidFill>
          <a:ln/>
        </p:spPr>
        <p:txBody>
          <a:bodyPr/>
          <a:lstStyle/>
          <a:p>
            <a:endParaRPr lang="fr-FR"/>
          </a:p>
        </p:txBody>
      </p:sp>
      <p:sp>
        <p:nvSpPr>
          <p:cNvPr id="24" name="Shape 22"/>
          <p:cNvSpPr/>
          <p:nvPr/>
        </p:nvSpPr>
        <p:spPr>
          <a:xfrm>
            <a:off x="7315200" y="3063240"/>
            <a:ext cx="1097280" cy="320040"/>
          </a:xfrm>
          <a:prstGeom prst="rect">
            <a:avLst/>
          </a:prstGeom>
          <a:solidFill>
            <a:srgbClr val="0F1B2D"/>
          </a:solidFill>
          <a:ln/>
        </p:spPr>
        <p:txBody>
          <a:bodyPr/>
          <a:lstStyle/>
          <a:p>
            <a:endParaRPr lang="fr-FR"/>
          </a:p>
        </p:txBody>
      </p:sp>
      <p:sp>
        <p:nvSpPr>
          <p:cNvPr id="25" name="Text 23"/>
          <p:cNvSpPr/>
          <p:nvPr/>
        </p:nvSpPr>
        <p:spPr>
          <a:xfrm>
            <a:off x="7315200" y="3063240"/>
            <a:ext cx="1097280" cy="320040"/>
          </a:xfrm>
          <a:prstGeom prst="rect">
            <a:avLst/>
          </a:prstGeom>
          <a:noFill/>
          <a:ln/>
        </p:spPr>
        <p:txBody>
          <a:bodyPr wrap="square" lIns="0" tIns="0" rIns="0" bIns="0" rtlCol="0" anchor="ctr"/>
          <a:lstStyle/>
          <a:p>
            <a:pPr marL="0" indent="0" algn="ctr">
              <a:buNone/>
            </a:pPr>
            <a:r>
              <a:rPr lang="en-US" sz="900" b="1" dirty="0">
                <a:solidFill>
                  <a:srgbClr val="C9A227"/>
                </a:solidFill>
                <a:latin typeface="Calibri" pitchFamily="34" charset="0"/>
                <a:ea typeface="Calibri" pitchFamily="34" charset="-122"/>
                <a:cs typeface="Calibri" pitchFamily="34" charset="-120"/>
              </a:rPr>
              <a:t>Continu</a:t>
            </a:r>
            <a:endParaRPr lang="en-US" sz="900" dirty="0"/>
          </a:p>
        </p:txBody>
      </p:sp>
      <p:sp>
        <p:nvSpPr>
          <p:cNvPr id="26" name="Text 24"/>
          <p:cNvSpPr/>
          <p:nvPr/>
        </p:nvSpPr>
        <p:spPr>
          <a:xfrm>
            <a:off x="4892040" y="3063240"/>
            <a:ext cx="2286000" cy="320040"/>
          </a:xfrm>
          <a:prstGeom prst="rect">
            <a:avLst/>
          </a:prstGeom>
          <a:noFill/>
          <a:ln/>
        </p:spPr>
        <p:txBody>
          <a:bodyPr wrap="square" lIns="0" tIns="0" rIns="0" bIns="0" rtlCol="0" anchor="ctr"/>
          <a:lstStyle/>
          <a:p>
            <a:pPr marL="0" indent="0">
              <a:buNone/>
            </a:pPr>
            <a:r>
              <a:rPr lang="en-US" sz="1500" b="1" dirty="0">
                <a:solidFill>
                  <a:srgbClr val="0F1B2D"/>
                </a:solidFill>
                <a:latin typeface="Calibri" pitchFamily="34" charset="0"/>
                <a:ea typeface="Calibri" pitchFamily="34" charset="-122"/>
                <a:cs typeface="Calibri" pitchFamily="34" charset="-120"/>
              </a:rPr>
              <a:t>Suivi personnalisé</a:t>
            </a:r>
            <a:endParaRPr lang="en-US" sz="1500" dirty="0"/>
          </a:p>
        </p:txBody>
      </p:sp>
      <p:sp>
        <p:nvSpPr>
          <p:cNvPr id="27" name="Text 25"/>
          <p:cNvSpPr/>
          <p:nvPr/>
        </p:nvSpPr>
        <p:spPr>
          <a:xfrm>
            <a:off x="4892040" y="3474720"/>
            <a:ext cx="3474720" cy="822960"/>
          </a:xfrm>
          <a:prstGeom prst="rect">
            <a:avLst/>
          </a:prstGeom>
          <a:noFill/>
          <a:ln/>
        </p:spPr>
        <p:txBody>
          <a:bodyPr wrap="square" lIns="0" tIns="0" rIns="0" bIns="0" rtlCol="0" anchor="ctr"/>
          <a:lstStyle/>
          <a:p>
            <a:pPr marL="0" indent="0">
              <a:buNone/>
            </a:pPr>
            <a:r>
              <a:rPr lang="en-US" sz="1050" dirty="0">
                <a:solidFill>
                  <a:srgbClr val="6B7280"/>
                </a:solidFill>
                <a:latin typeface="Calibri" pitchFamily="34" charset="0"/>
                <a:ea typeface="Calibri" pitchFamily="34" charset="-122"/>
                <a:cs typeface="Calibri" pitchFamily="34" charset="-120"/>
              </a:rPr>
              <a:t>Fiche de suivi individuelle pour</a:t>
            </a:r>
            <a:endParaRPr lang="en-US" sz="1050" dirty="0"/>
          </a:p>
          <a:p>
            <a:pPr marL="0" indent="0">
              <a:buNone/>
            </a:pPr>
            <a:r>
              <a:rPr lang="en-US" sz="1050" dirty="0">
                <a:solidFill>
                  <a:srgbClr val="6B7280"/>
                </a:solidFill>
                <a:latin typeface="Calibri" pitchFamily="34" charset="0"/>
                <a:ea typeface="Calibri" pitchFamily="34" charset="-122"/>
                <a:cs typeface="Calibri" pitchFamily="34" charset="-120"/>
              </a:rPr>
              <a:t>mesurer votre progression</a:t>
            </a:r>
            <a:endParaRPr lang="en-US" sz="1050" dirty="0"/>
          </a:p>
        </p:txBody>
      </p:sp>
      <p:pic>
        <p:nvPicPr>
          <p:cNvPr id="28" name="Caméra 27">
            <a:extLst>
              <a:ext uri="{FF2B5EF4-FFF2-40B4-BE49-F238E27FC236}">
                <a16:creationId xmlns:a16="http://schemas.microsoft.com/office/drawing/2014/main" id="{4F1F98F3-7E09-44E4-AEF1-852277042A2C}"/>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9A227"/>
          </a:solidFill>
          <a:ln/>
        </p:spPr>
        <p:txBody>
          <a:bodyPr/>
          <a:lstStyle/>
          <a:p>
            <a:endParaRPr lang="fr-FR"/>
          </a:p>
        </p:txBody>
      </p:sp>
      <p:sp>
        <p:nvSpPr>
          <p:cNvPr id="3" name="Text 1"/>
          <p:cNvSpPr/>
          <p:nvPr/>
        </p:nvSpPr>
        <p:spPr>
          <a:xfrm>
            <a:off x="914400" y="731520"/>
            <a:ext cx="7315200" cy="1463040"/>
          </a:xfrm>
          <a:prstGeom prst="rect">
            <a:avLst/>
          </a:prstGeom>
          <a:noFill/>
          <a:ln/>
        </p:spPr>
        <p:txBody>
          <a:bodyPr wrap="square" lIns="0" tIns="0" rIns="0" bIns="0" rtlCol="0" anchor="ctr"/>
          <a:lstStyle/>
          <a:p>
            <a:pPr marL="0" indent="0" algn="ctr">
              <a:buNone/>
            </a:pPr>
            <a:r>
              <a:rPr lang="en-US" sz="3400" b="1" dirty="0">
                <a:solidFill>
                  <a:srgbClr val="FFFFFF"/>
                </a:solidFill>
                <a:latin typeface="Georgia" pitchFamily="34" charset="0"/>
                <a:ea typeface="Georgia" pitchFamily="34" charset="-122"/>
                <a:cs typeface="Georgia" pitchFamily="34" charset="-120"/>
              </a:rPr>
              <a:t>PRÊT À TRANSFORMER</a:t>
            </a:r>
            <a:endParaRPr lang="en-US" sz="3400" dirty="0"/>
          </a:p>
          <a:p>
            <a:pPr marL="0" indent="0" algn="ctr">
              <a:buNone/>
            </a:pPr>
            <a:r>
              <a:rPr lang="en-US" sz="3400" b="1" dirty="0">
                <a:solidFill>
                  <a:srgbClr val="FFFFFF"/>
                </a:solidFill>
                <a:latin typeface="Georgia" pitchFamily="34" charset="0"/>
                <a:ea typeface="Georgia" pitchFamily="34" charset="-122"/>
                <a:cs typeface="Georgia" pitchFamily="34" charset="-120"/>
              </a:rPr>
              <a:t>VOTRE MANAGEMENT ?</a:t>
            </a:r>
            <a:endParaRPr lang="en-US" sz="3400" dirty="0"/>
          </a:p>
        </p:txBody>
      </p:sp>
      <p:sp>
        <p:nvSpPr>
          <p:cNvPr id="4" name="Shape 2"/>
          <p:cNvSpPr/>
          <p:nvPr/>
        </p:nvSpPr>
        <p:spPr>
          <a:xfrm>
            <a:off x="3200400" y="2286000"/>
            <a:ext cx="2743200" cy="0"/>
          </a:xfrm>
          <a:prstGeom prst="line">
            <a:avLst/>
          </a:prstGeom>
          <a:noFill/>
          <a:ln w="19050">
            <a:solidFill>
              <a:srgbClr val="C9A227"/>
            </a:solidFill>
            <a:prstDash val="solid"/>
          </a:ln>
        </p:spPr>
        <p:txBody>
          <a:bodyPr/>
          <a:lstStyle/>
          <a:p>
            <a:endParaRPr lang="fr-FR"/>
          </a:p>
        </p:txBody>
      </p:sp>
      <p:sp>
        <p:nvSpPr>
          <p:cNvPr id="5" name="Text 3"/>
          <p:cNvSpPr/>
          <p:nvPr/>
        </p:nvSpPr>
        <p:spPr>
          <a:xfrm>
            <a:off x="1371600" y="2560320"/>
            <a:ext cx="6400800" cy="731520"/>
          </a:xfrm>
          <a:prstGeom prst="rect">
            <a:avLst/>
          </a:prstGeom>
          <a:noFill/>
          <a:ln/>
        </p:spPr>
        <p:txBody>
          <a:bodyPr wrap="square" lIns="0" tIns="0" rIns="0" bIns="0" rtlCol="0" anchor="ctr"/>
          <a:lstStyle/>
          <a:p>
            <a:pPr marL="0" indent="0" algn="ctr">
              <a:buNone/>
            </a:pPr>
            <a:r>
              <a:rPr lang="en-US" sz="1400" i="1" dirty="0">
                <a:solidFill>
                  <a:srgbClr val="E8E4DC"/>
                </a:solidFill>
                <a:latin typeface="Calibri" pitchFamily="34" charset="0"/>
                <a:ea typeface="Calibri" pitchFamily="34" charset="-122"/>
                <a:cs typeface="Calibri" pitchFamily="34" charset="-120"/>
              </a:rPr>
              <a:t>Rejoignez le programme PPI 3.0 et développez</a:t>
            </a:r>
            <a:endParaRPr lang="en-US" sz="1400" dirty="0"/>
          </a:p>
          <a:p>
            <a:pPr marL="0" indent="0" algn="ctr">
              <a:buNone/>
            </a:pPr>
            <a:r>
              <a:rPr lang="en-US" sz="1400" i="1" dirty="0">
                <a:solidFill>
                  <a:srgbClr val="E8E4DC"/>
                </a:solidFill>
                <a:latin typeface="Calibri" pitchFamily="34" charset="0"/>
                <a:ea typeface="Calibri" pitchFamily="34" charset="-122"/>
                <a:cs typeface="Calibri" pitchFamily="34" charset="-120"/>
              </a:rPr>
              <a:t>une maîtrise complète du leadership intégré.</a:t>
            </a:r>
            <a:endParaRPr lang="en-US" sz="1400" dirty="0"/>
          </a:p>
        </p:txBody>
      </p:sp>
      <p:sp>
        <p:nvSpPr>
          <p:cNvPr id="6" name="Shape 4"/>
          <p:cNvSpPr/>
          <p:nvPr/>
        </p:nvSpPr>
        <p:spPr>
          <a:xfrm>
            <a:off x="2560320" y="3520440"/>
            <a:ext cx="4023360" cy="548640"/>
          </a:xfrm>
          <a:prstGeom prst="rect">
            <a:avLst/>
          </a:prstGeom>
          <a:solidFill>
            <a:srgbClr val="C9A227"/>
          </a:solidFill>
          <a:ln/>
        </p:spPr>
        <p:txBody>
          <a:bodyPr/>
          <a:lstStyle/>
          <a:p>
            <a:endParaRPr lang="fr-FR"/>
          </a:p>
        </p:txBody>
      </p:sp>
      <p:sp>
        <p:nvSpPr>
          <p:cNvPr id="7" name="Text 5"/>
          <p:cNvSpPr/>
          <p:nvPr/>
        </p:nvSpPr>
        <p:spPr>
          <a:xfrm>
            <a:off x="2560320" y="3520440"/>
            <a:ext cx="4023360" cy="548640"/>
          </a:xfrm>
          <a:prstGeom prst="rect">
            <a:avLst/>
          </a:prstGeom>
          <a:noFill/>
          <a:ln/>
        </p:spPr>
        <p:txBody>
          <a:bodyPr wrap="square" lIns="0" tIns="0" rIns="0" bIns="0" rtlCol="0" anchor="ctr"/>
          <a:lstStyle/>
          <a:p>
            <a:pPr marL="0" indent="0" algn="ctr">
              <a:buNone/>
            </a:pPr>
            <a:r>
              <a:rPr lang="en-US" sz="1400" b="1" dirty="0">
                <a:solidFill>
                  <a:srgbClr val="0F1B2D"/>
                </a:solidFill>
                <a:latin typeface="Calibri" pitchFamily="34" charset="0"/>
                <a:ea typeface="Calibri" pitchFamily="34" charset="-122"/>
                <a:cs typeface="Calibri" pitchFamily="34" charset="-120"/>
              </a:rPr>
              <a:t>COMMENCEZ VOTRE PARCOURS</a:t>
            </a:r>
            <a:endParaRPr lang="en-US" sz="1400" dirty="0"/>
          </a:p>
        </p:txBody>
      </p:sp>
      <p:sp>
        <p:nvSpPr>
          <p:cNvPr id="8" name="Text 6"/>
          <p:cNvSpPr/>
          <p:nvPr/>
        </p:nvSpPr>
        <p:spPr>
          <a:xfrm>
            <a:off x="914400" y="4297680"/>
            <a:ext cx="7315200" cy="32004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Eric Alain PEDETTI</a:t>
            </a:r>
            <a:endParaRPr lang="en-US" sz="1200" dirty="0"/>
          </a:p>
        </p:txBody>
      </p:sp>
      <p:sp>
        <p:nvSpPr>
          <p:cNvPr id="9" name="Text 7"/>
          <p:cNvSpPr/>
          <p:nvPr/>
        </p:nvSpPr>
        <p:spPr>
          <a:xfrm>
            <a:off x="914400" y="4572000"/>
            <a:ext cx="7315200" cy="274320"/>
          </a:xfrm>
          <a:prstGeom prst="rect">
            <a:avLst/>
          </a:prstGeom>
          <a:noFill/>
          <a:ln/>
        </p:spPr>
        <p:txBody>
          <a:bodyPr wrap="square" lIns="0" tIns="0" rIns="0" bIns="0" rtlCol="0" anchor="ctr"/>
          <a:lstStyle/>
          <a:p>
            <a:pPr marL="0" indent="0" algn="ctr">
              <a:buNone/>
            </a:pPr>
            <a:r>
              <a:rPr lang="en-US" sz="1000" dirty="0">
                <a:solidFill>
                  <a:srgbClr val="6B7280"/>
                </a:solidFill>
                <a:latin typeface="Calibri" pitchFamily="34" charset="0"/>
                <a:ea typeface="Calibri" pitchFamily="34" charset="-122"/>
                <a:cs typeface="Calibri" pitchFamily="34" charset="-120"/>
              </a:rPr>
              <a:t>YOAT Academy × Cabinet PEDETTI</a:t>
            </a:r>
            <a:endParaRPr lang="en-US" sz="1000" dirty="0"/>
          </a:p>
        </p:txBody>
      </p:sp>
      <p:sp>
        <p:nvSpPr>
          <p:cNvPr id="10" name="Shape 8"/>
          <p:cNvSpPr/>
          <p:nvPr/>
        </p:nvSpPr>
        <p:spPr>
          <a:xfrm>
            <a:off x="0" y="5088636"/>
            <a:ext cx="9144000" cy="54864"/>
          </a:xfrm>
          <a:prstGeom prst="rect">
            <a:avLst/>
          </a:prstGeom>
          <a:solidFill>
            <a:srgbClr val="C9A227"/>
          </a:solidFill>
          <a:ln/>
        </p:spPr>
        <p:txBody>
          <a:bodyPr/>
          <a:lstStyle/>
          <a:p>
            <a:endParaRPr lang="fr-FR"/>
          </a:p>
        </p:txBody>
      </p:sp>
      <p:pic>
        <p:nvPicPr>
          <p:cNvPr id="11" name="Caméra 10">
            <a:extLst>
              <a:ext uri="{FF2B5EF4-FFF2-40B4-BE49-F238E27FC236}">
                <a16:creationId xmlns:a16="http://schemas.microsoft.com/office/drawing/2014/main" id="{45D1B9F0-9E26-63BA-F80D-FE4BD494D979}"/>
              </a:ext>
            </a:extLst>
          </p:cNvPr>
          <p:cNvPicPr>
            <a:picLocks noChangeAspect="1"/>
            <a:extLst>
              <a:ext uri="{51228E76-BA90-4043-B771-695A4F85340A}">
                <alf:liveFeedProps xmlns:alf="http://schemas.microsoft.com/office/drawing/2021/livefeed"/>
              </a:ext>
            </a:extLst>
          </p:cNvPicPr>
          <p:nvPr/>
        </p:nvPicPr>
        <p:blipFill>
          <a:blip>
            <a:extLst>
              <a:ext uri="{96DAC541-7B7A-43D3-8B79-37D633B846F1}">
                <asvg:svgBlip xmlns:asvg="http://schemas.microsoft.com/office/drawing/2016/SVG/main" r:embed="rId3"/>
              </a:ext>
            </a:extLst>
          </a:blip>
          <a:stretch>
            <a:fillRect/>
          </a:stretch>
        </p:blipFill>
        <p:spPr>
          <a:xfrm>
            <a:off x="7132320" y="17145"/>
            <a:ext cx="2011680" cy="1131570"/>
          </a:xfrm>
          <a:prstGeom prst="rect">
            <a:avLst/>
          </a:prstGeom>
          <a:ln>
            <a:noFill/>
          </a:ln>
          <a:effectLst>
            <a:softEdge rad="127000"/>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154</TotalTime>
  <Words>1077</Words>
  <Application>Microsoft Macintosh PowerPoint</Application>
  <PresentationFormat>Affichage à l'écran (16:9)</PresentationFormat>
  <Paragraphs>148</Paragraphs>
  <Slides>9</Slides>
  <Notes>9</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Georgia</vt:lpstr>
      <vt:lpstr>Office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PPI 3.0 — YOAT Academy × Cabinet PEDETTI</dc:title>
  <dc:subject>PptxGenJS Presentation</dc:subject>
  <dc:creator>Eric Alain PEDETTI</dc:creator>
  <cp:lastModifiedBy>Eric Alain Pedetti</cp:lastModifiedBy>
  <cp:revision>9</cp:revision>
  <dcterms:created xsi:type="dcterms:W3CDTF">2026-03-21T23:17:05Z</dcterms:created>
  <dcterms:modified xsi:type="dcterms:W3CDTF">2026-03-27T08:49:36Z</dcterms:modified>
</cp:coreProperties>
</file>